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1" r:id="rId1"/>
    <p:sldMasterId id="2147483688" r:id="rId2"/>
  </p:sldMasterIdLst>
  <p:notesMasterIdLst>
    <p:notesMasterId r:id="rId96"/>
  </p:notesMasterIdLst>
  <p:handoutMasterIdLst>
    <p:handoutMasterId r:id="rId97"/>
  </p:handoutMasterIdLst>
  <p:sldIdLst>
    <p:sldId id="405" r:id="rId3"/>
    <p:sldId id="379" r:id="rId4"/>
    <p:sldId id="434" r:id="rId5"/>
    <p:sldId id="1162" r:id="rId6"/>
    <p:sldId id="380" r:id="rId7"/>
    <p:sldId id="469" r:id="rId8"/>
    <p:sldId id="526" r:id="rId9"/>
    <p:sldId id="1163" r:id="rId10"/>
    <p:sldId id="1164" r:id="rId11"/>
    <p:sldId id="1165" r:id="rId12"/>
    <p:sldId id="1166" r:id="rId13"/>
    <p:sldId id="269" r:id="rId14"/>
    <p:sldId id="532" r:id="rId15"/>
    <p:sldId id="1168" r:id="rId16"/>
    <p:sldId id="1167" r:id="rId17"/>
    <p:sldId id="341" r:id="rId18"/>
    <p:sldId id="399" r:id="rId19"/>
    <p:sldId id="387" r:id="rId20"/>
    <p:sldId id="407" r:id="rId21"/>
    <p:sldId id="423" r:id="rId22"/>
    <p:sldId id="530" r:id="rId23"/>
    <p:sldId id="531" r:id="rId24"/>
    <p:sldId id="436" r:id="rId25"/>
    <p:sldId id="523" r:id="rId26"/>
    <p:sldId id="470" r:id="rId27"/>
    <p:sldId id="411" r:id="rId28"/>
    <p:sldId id="484" r:id="rId29"/>
    <p:sldId id="410" r:id="rId30"/>
    <p:sldId id="412" r:id="rId31"/>
    <p:sldId id="413" r:id="rId32"/>
    <p:sldId id="414" r:id="rId33"/>
    <p:sldId id="415" r:id="rId34"/>
    <p:sldId id="437" r:id="rId35"/>
    <p:sldId id="418" r:id="rId36"/>
    <p:sldId id="295" r:id="rId37"/>
    <p:sldId id="485" r:id="rId38"/>
    <p:sldId id="1169" r:id="rId39"/>
    <p:sldId id="395" r:id="rId40"/>
    <p:sldId id="435" r:id="rId41"/>
    <p:sldId id="1176" r:id="rId42"/>
    <p:sldId id="335" r:id="rId43"/>
    <p:sldId id="506" r:id="rId44"/>
    <p:sldId id="424" r:id="rId45"/>
    <p:sldId id="292" r:id="rId46"/>
    <p:sldId id="486" r:id="rId47"/>
    <p:sldId id="578" r:id="rId48"/>
    <p:sldId id="455" r:id="rId49"/>
    <p:sldId id="447" r:id="rId50"/>
    <p:sldId id="450" r:id="rId51"/>
    <p:sldId id="448" r:id="rId52"/>
    <p:sldId id="445" r:id="rId53"/>
    <p:sldId id="451" r:id="rId54"/>
    <p:sldId id="522" r:id="rId55"/>
    <p:sldId id="527" r:id="rId56"/>
    <p:sldId id="479" r:id="rId57"/>
    <p:sldId id="497" r:id="rId58"/>
    <p:sldId id="498" r:id="rId59"/>
    <p:sldId id="579" r:id="rId60"/>
    <p:sldId id="504" r:id="rId61"/>
    <p:sldId id="502" r:id="rId62"/>
    <p:sldId id="503" r:id="rId63"/>
    <p:sldId id="519" r:id="rId64"/>
    <p:sldId id="396" r:id="rId65"/>
    <p:sldId id="467" r:id="rId66"/>
    <p:sldId id="428" r:id="rId67"/>
    <p:sldId id="488" r:id="rId68"/>
    <p:sldId id="580" r:id="rId69"/>
    <p:sldId id="524" r:id="rId70"/>
    <p:sldId id="581" r:id="rId71"/>
    <p:sldId id="489" r:id="rId72"/>
    <p:sldId id="582" r:id="rId73"/>
    <p:sldId id="473" r:id="rId74"/>
    <p:sldId id="477" r:id="rId75"/>
    <p:sldId id="478" r:id="rId76"/>
    <p:sldId id="496" r:id="rId77"/>
    <p:sldId id="1170" r:id="rId78"/>
    <p:sldId id="505" r:id="rId79"/>
    <p:sldId id="525" r:id="rId80"/>
    <p:sldId id="1171" r:id="rId81"/>
    <p:sldId id="1172" r:id="rId82"/>
    <p:sldId id="1173" r:id="rId83"/>
    <p:sldId id="507" r:id="rId84"/>
    <p:sldId id="510" r:id="rId85"/>
    <p:sldId id="565" r:id="rId86"/>
    <p:sldId id="398" r:id="rId87"/>
    <p:sldId id="388" r:id="rId88"/>
    <p:sldId id="302" r:id="rId89"/>
    <p:sldId id="397" r:id="rId90"/>
    <p:sldId id="1174" r:id="rId91"/>
    <p:sldId id="1175" r:id="rId92"/>
    <p:sldId id="400" r:id="rId93"/>
    <p:sldId id="344" r:id="rId94"/>
    <p:sldId id="325" r:id="rId95"/>
  </p:sldIdLst>
  <p:sldSz cx="9156700" cy="6870700"/>
  <p:notesSz cx="7315200" cy="9601200"/>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1pPr>
    <a:lvl2pPr marL="4572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2pPr>
    <a:lvl3pPr marL="9144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3pPr>
    <a:lvl4pPr marL="13716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4pPr>
    <a:lvl5pPr marL="18288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5pPr>
    <a:lvl6pPr marL="2286000" algn="l" defTabSz="914400" rtl="0" eaLnBrk="1" latinLnBrk="0" hangingPunct="1">
      <a:defRPr sz="500" kern="1200">
        <a:solidFill>
          <a:schemeClr val="tx1"/>
        </a:solidFill>
        <a:latin typeface="Times New Roman" charset="0"/>
        <a:ea typeface="ＭＳ Ｐゴシック" charset="-128"/>
        <a:cs typeface="+mn-cs"/>
      </a:defRPr>
    </a:lvl6pPr>
    <a:lvl7pPr marL="2743200" algn="l" defTabSz="914400" rtl="0" eaLnBrk="1" latinLnBrk="0" hangingPunct="1">
      <a:defRPr sz="500" kern="1200">
        <a:solidFill>
          <a:schemeClr val="tx1"/>
        </a:solidFill>
        <a:latin typeface="Times New Roman" charset="0"/>
        <a:ea typeface="ＭＳ Ｐゴシック" charset="-128"/>
        <a:cs typeface="+mn-cs"/>
      </a:defRPr>
    </a:lvl7pPr>
    <a:lvl8pPr marL="3200400" algn="l" defTabSz="914400" rtl="0" eaLnBrk="1" latinLnBrk="0" hangingPunct="1">
      <a:defRPr sz="500" kern="1200">
        <a:solidFill>
          <a:schemeClr val="tx1"/>
        </a:solidFill>
        <a:latin typeface="Times New Roman" charset="0"/>
        <a:ea typeface="ＭＳ Ｐゴシック" charset="-128"/>
        <a:cs typeface="+mn-cs"/>
      </a:defRPr>
    </a:lvl8pPr>
    <a:lvl9pPr marL="3657600" algn="l" defTabSz="914400" rtl="0" eaLnBrk="1" latinLnBrk="0" hangingPunct="1">
      <a:defRPr sz="500" kern="1200">
        <a:solidFill>
          <a:schemeClr val="tx1"/>
        </a:solidFill>
        <a:latin typeface="Times New Roman" charset="0"/>
        <a:ea typeface="ＭＳ Ｐゴシック" charset="-128"/>
        <a:cs typeface="+mn-cs"/>
      </a:defRPr>
    </a:lvl9pPr>
  </p:defaultTextStyle>
  <p:extLst>
    <p:ext uri="{EFAFB233-063F-42B5-8137-9DF3F51BA10A}">
      <p15:sldGuideLst xmlns:p15="http://schemas.microsoft.com/office/powerpoint/2012/main">
        <p15:guide id="1" orient="horz" pos="2164">
          <p15:clr>
            <a:srgbClr val="A4A3A4"/>
          </p15:clr>
        </p15:guide>
        <p15:guide id="2" pos="2884">
          <p15:clr>
            <a:srgbClr val="A4A3A4"/>
          </p15:clr>
        </p15:guide>
      </p15:sldGuideLst>
    </p:ext>
    <p:ext uri="{2D200454-40CA-4A62-9FC3-DE9A4176ACB9}">
      <p15:notesGuideLst xmlns:p15="http://schemas.microsoft.com/office/powerpoint/2012/main">
        <p15:guide id="1" orient="horz" pos="3024">
          <p15:clr>
            <a:srgbClr val="A4A3A4"/>
          </p15:clr>
        </p15:guide>
        <p15:guide id="2" pos="230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6BF69"/>
    <a:srgbClr val="618FFD"/>
    <a:srgbClr val="C1CEFF"/>
    <a:srgbClr val="99FF66"/>
    <a:srgbClr val="A4A4A4"/>
    <a:srgbClr val="E6E6E6"/>
    <a:srgbClr val="DDDDD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02"/>
    <p:restoredTop sz="77329"/>
  </p:normalViewPr>
  <p:slideViewPr>
    <p:cSldViewPr>
      <p:cViewPr varScale="1">
        <p:scale>
          <a:sx n="107" d="100"/>
          <a:sy n="107" d="100"/>
        </p:scale>
        <p:origin x="2736" y="176"/>
      </p:cViewPr>
      <p:guideLst>
        <p:guide orient="horz" pos="2164"/>
        <p:guide pos="28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14512"/>
    </p:cViewPr>
  </p:sorterViewPr>
  <p:notesViewPr>
    <p:cSldViewPr>
      <p:cViewPr varScale="1">
        <p:scale>
          <a:sx n="57" d="100"/>
          <a:sy n="57" d="100"/>
        </p:scale>
        <p:origin x="-1668" y="-90"/>
      </p:cViewPr>
      <p:guideLst>
        <p:guide orient="horz" pos="3024"/>
        <p:guide pos="2303"/>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image" Target="../media/image41.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image" Target="../media/image4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0.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image" Target="../media/image41.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2.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3260725" y="9150350"/>
            <a:ext cx="7953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14" tIns="46008" rIns="92014" bIns="46008">
            <a:spAutoFit/>
          </a:bodyPr>
          <a:lstStyle>
            <a:lvl1pPr defTabSz="906463">
              <a:defRPr sz="500">
                <a:solidFill>
                  <a:schemeClr val="tx1"/>
                </a:solidFill>
                <a:latin typeface="Times New Roman" charset="0"/>
                <a:ea typeface="ＭＳ Ｐゴシック" charset="-128"/>
              </a:defRPr>
            </a:lvl1pPr>
            <a:lvl2pPr marL="742950" indent="-285750" defTabSz="906463">
              <a:defRPr sz="500">
                <a:solidFill>
                  <a:schemeClr val="tx1"/>
                </a:solidFill>
                <a:latin typeface="Times New Roman" charset="0"/>
                <a:ea typeface="ＭＳ Ｐゴシック" charset="-128"/>
              </a:defRPr>
            </a:lvl2pPr>
            <a:lvl3pPr marL="1143000" indent="-228600" defTabSz="906463">
              <a:defRPr sz="500">
                <a:solidFill>
                  <a:schemeClr val="tx1"/>
                </a:solidFill>
                <a:latin typeface="Times New Roman" charset="0"/>
                <a:ea typeface="ＭＳ Ｐゴシック" charset="-128"/>
              </a:defRPr>
            </a:lvl3pPr>
            <a:lvl4pPr marL="1600200" indent="-228600" defTabSz="906463">
              <a:defRPr sz="500">
                <a:solidFill>
                  <a:schemeClr val="tx1"/>
                </a:solidFill>
                <a:latin typeface="Times New Roman" charset="0"/>
                <a:ea typeface="ＭＳ Ｐゴシック" charset="-128"/>
              </a:defRPr>
            </a:lvl4pPr>
            <a:lvl5pPr marL="2057400" indent="-228600" defTabSz="906463">
              <a:defRPr sz="500">
                <a:solidFill>
                  <a:schemeClr val="tx1"/>
                </a:solidFill>
                <a:latin typeface="Times New Roman"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90000"/>
              </a:lnSpc>
            </a:pPr>
            <a:r>
              <a:rPr lang="en-US" altLang="x-none" sz="1100">
                <a:latin typeface="Arial" charset="0"/>
              </a:rPr>
              <a:t>Page </a:t>
            </a:r>
            <a:fld id="{C4F8071E-ABCF-2B42-A935-AD377AFF0C9A}" type="slidenum">
              <a:rPr lang="en-US" altLang="x-none" sz="1100">
                <a:latin typeface="Arial" charset="0"/>
              </a:rPr>
              <a:pPr>
                <a:lnSpc>
                  <a:spcPct val="90000"/>
                </a:lnSpc>
              </a:pPr>
              <a:t>‹#›</a:t>
            </a:fld>
            <a:endParaRPr lang="en-US" altLang="x-none" sz="1100">
              <a:latin typeface="Arial"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9488" y="4562475"/>
            <a:ext cx="5357812" cy="4319588"/>
          </a:xfrm>
          <a:prstGeom prst="rect">
            <a:avLst/>
          </a:prstGeom>
          <a:noFill/>
          <a:ln w="12700">
            <a:noFill/>
            <a:miter lim="800000"/>
            <a:headEnd/>
            <a:tailEnd/>
          </a:ln>
          <a:effectLst/>
        </p:spPr>
        <p:txBody>
          <a:bodyPr vert="horz" wrap="square" lIns="96942" tIns="47651" rIns="96942" bIns="47651" numCol="1" anchor="t" anchorCtr="0" compatLnSpc="1">
            <a:prstTxWarp prst="textNoShape">
              <a:avLst/>
            </a:prstTxWarp>
          </a:bodyPr>
          <a:lstStyle/>
          <a:p>
            <a:pPr lvl="0"/>
            <a:r>
              <a:rPr lang="en-US" noProof="0"/>
              <a:t>Body Text</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28675" name="Rectangle 3"/>
          <p:cNvSpPr>
            <a:spLocks noChangeArrowheads="1"/>
          </p:cNvSpPr>
          <p:nvPr/>
        </p:nvSpPr>
        <p:spPr bwMode="auto">
          <a:xfrm>
            <a:off x="3260725" y="9150350"/>
            <a:ext cx="7953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14" tIns="46008" rIns="92014" bIns="46008">
            <a:spAutoFit/>
          </a:bodyPr>
          <a:lstStyle>
            <a:lvl1pPr defTabSz="906463">
              <a:defRPr sz="500">
                <a:solidFill>
                  <a:schemeClr val="tx1"/>
                </a:solidFill>
                <a:latin typeface="Times New Roman" charset="0"/>
                <a:ea typeface="ＭＳ Ｐゴシック" charset="-128"/>
              </a:defRPr>
            </a:lvl1pPr>
            <a:lvl2pPr marL="742950" indent="-285750" defTabSz="906463">
              <a:defRPr sz="500">
                <a:solidFill>
                  <a:schemeClr val="tx1"/>
                </a:solidFill>
                <a:latin typeface="Times New Roman" charset="0"/>
                <a:ea typeface="ＭＳ Ｐゴシック" charset="-128"/>
              </a:defRPr>
            </a:lvl2pPr>
            <a:lvl3pPr marL="1143000" indent="-228600" defTabSz="906463">
              <a:defRPr sz="500">
                <a:solidFill>
                  <a:schemeClr val="tx1"/>
                </a:solidFill>
                <a:latin typeface="Times New Roman" charset="0"/>
                <a:ea typeface="ＭＳ Ｐゴシック" charset="-128"/>
              </a:defRPr>
            </a:lvl3pPr>
            <a:lvl4pPr marL="1600200" indent="-228600" defTabSz="906463">
              <a:defRPr sz="500">
                <a:solidFill>
                  <a:schemeClr val="tx1"/>
                </a:solidFill>
                <a:latin typeface="Times New Roman" charset="0"/>
                <a:ea typeface="ＭＳ Ｐゴシック" charset="-128"/>
              </a:defRPr>
            </a:lvl4pPr>
            <a:lvl5pPr marL="2057400" indent="-228600" defTabSz="906463">
              <a:defRPr sz="500">
                <a:solidFill>
                  <a:schemeClr val="tx1"/>
                </a:solidFill>
                <a:latin typeface="Times New Roman"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90000"/>
              </a:lnSpc>
            </a:pPr>
            <a:r>
              <a:rPr lang="en-US" altLang="x-none" sz="1100">
                <a:latin typeface="Arial" charset="0"/>
              </a:rPr>
              <a:t>Page </a:t>
            </a:r>
            <a:fld id="{9B0BEFC6-3EAC-9943-B11F-F59D06072D8F}" type="slidenum">
              <a:rPr lang="en-US" altLang="x-none" sz="1100">
                <a:latin typeface="Arial" charset="0"/>
              </a:rPr>
              <a:pPr>
                <a:lnSpc>
                  <a:spcPct val="90000"/>
                </a:lnSpc>
              </a:pPr>
              <a:t>‹#›</a:t>
            </a:fld>
            <a:endParaRPr lang="en-US" altLang="x-none" sz="1100">
              <a:latin typeface="Arial" charset="0"/>
            </a:endParaRPr>
          </a:p>
        </p:txBody>
      </p:sp>
      <p:sp>
        <p:nvSpPr>
          <p:cNvPr id="28676" name="Rectangle 4"/>
          <p:cNvSpPr>
            <a:spLocks noGrp="1" noRot="1" noChangeAspect="1" noChangeArrowheads="1" noTextEdit="1"/>
          </p:cNvSpPr>
          <p:nvPr>
            <p:ph type="sldImg" idx="2"/>
          </p:nvPr>
        </p:nvSpPr>
        <p:spPr bwMode="auto">
          <a:xfrm>
            <a:off x="1306513" y="752475"/>
            <a:ext cx="4719637" cy="3541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Tree>
  </p:cSld>
  <p:clrMap bg1="lt1" tx1="dk1" bg2="lt2" tx2="dk2" accent1="accent1" accent2="accent2" accent3="accent3" accent4="accent4" accent5="accent5" accent6="accent6" hlink="hlink" folHlink="folHlink"/>
  <p:notesStyle>
    <a:lvl1pPr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ＭＳ Ｐゴシック" charset="0"/>
      </a:defRPr>
    </a:lvl1pPr>
    <a:lvl2pPr marL="742950" indent="-28575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2pPr>
    <a:lvl3pPr marL="11430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3pPr>
    <a:lvl4pPr marL="16002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4pPr>
    <a:lvl5pPr marL="20574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en.wikipedia.org/w/index.php?title=Clos_network&amp;action=edit&amp;section=2" TargetMode="External"/><Relationship Id="rId2" Type="http://schemas.openxmlformats.org/officeDocument/2006/relationships/slide" Target="../slides/slide59.xml"/><Relationship Id="rId1" Type="http://schemas.openxmlformats.org/officeDocument/2006/relationships/notesMaster" Target="../notesMasters/notesMaster1.xml"/><Relationship Id="rId6" Type="http://schemas.openxmlformats.org/officeDocument/2006/relationships/hyperlink" Target="https://en.wikipedia.org/wiki/Clos_network#cite_note-4" TargetMode="External"/><Relationship Id="rId5" Type="http://schemas.openxmlformats.org/officeDocument/2006/relationships/hyperlink" Target="https://en.wikipedia.org/wiki/Hall's_marriage_theorem" TargetMode="External"/><Relationship Id="rId4" Type="http://schemas.openxmlformats.org/officeDocument/2006/relationships/hyperlink" Target="https://en.wikipedia.org/wiki/Clos_network#cite_note-3"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ln/>
        </p:spPr>
      </p:sp>
      <p:sp>
        <p:nvSpPr>
          <p:cNvPr id="307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ChangeArrowheads="1" noTextEdit="1"/>
          </p:cNvSpPr>
          <p:nvPr>
            <p:ph type="sldImg"/>
          </p:nvPr>
        </p:nvSpPr>
        <p:spPr>
          <a:ln/>
        </p:spPr>
      </p:sp>
      <p:sp>
        <p:nvSpPr>
          <p:cNvPr id="4710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ln/>
        </p:spPr>
      </p:sp>
      <p:sp>
        <p:nvSpPr>
          <p:cNvPr id="491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ln/>
        </p:spPr>
      </p:sp>
      <p:sp>
        <p:nvSpPr>
          <p:cNvPr id="512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RCPT TO: &lt;&gt; notify=</a:t>
            </a:r>
            <a:r>
              <a:rPr lang="en-US" altLang="x-none" dirty="0" err="1">
                <a:ea typeface="ＭＳ Ｐゴシック" charset="-128"/>
              </a:rPr>
              <a:t>success,failure</a:t>
            </a:r>
            <a:endParaRPr lang="en-US" altLang="x-none" dirty="0">
              <a:ea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charset="0"/>
                <a:ea typeface="ＭＳ Ｐゴシック" charset="-128"/>
              </a:defRPr>
            </a:lvl1pPr>
            <a:lvl2pPr marL="742950" indent="-285750" defTabSz="966788">
              <a:defRPr sz="2400">
                <a:solidFill>
                  <a:schemeClr val="tx1"/>
                </a:solidFill>
                <a:latin typeface="Times New Roman" charset="0"/>
                <a:ea typeface="ＭＳ Ｐゴシック" charset="-128"/>
              </a:defRPr>
            </a:lvl2pPr>
            <a:lvl3pPr marL="1143000" indent="-228600" defTabSz="966788">
              <a:defRPr sz="2400">
                <a:solidFill>
                  <a:schemeClr val="tx1"/>
                </a:solidFill>
                <a:latin typeface="Times New Roman" charset="0"/>
                <a:ea typeface="ＭＳ Ｐゴシック" charset="-128"/>
              </a:defRPr>
            </a:lvl3pPr>
            <a:lvl4pPr marL="1600200" indent="-228600" defTabSz="966788">
              <a:defRPr sz="2400">
                <a:solidFill>
                  <a:schemeClr val="tx1"/>
                </a:solidFill>
                <a:latin typeface="Times New Roman" charset="0"/>
                <a:ea typeface="ＭＳ Ｐゴシック" charset="-128"/>
              </a:defRPr>
            </a:lvl4pPr>
            <a:lvl5pPr marL="2057400" indent="-228600" defTabSz="966788">
              <a:defRPr sz="2400">
                <a:solidFill>
                  <a:schemeClr val="tx1"/>
                </a:solidFill>
                <a:latin typeface="Times New Roman" charset="0"/>
                <a:ea typeface="ＭＳ Ｐゴシック" charset="-128"/>
              </a:defRPr>
            </a:lvl5pPr>
            <a:lvl6pPr marL="25146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9pPr>
          </a:lstStyle>
          <a:p>
            <a:fld id="{F74307F8-8967-8749-86E4-92D5E8AA796B}" type="slidenum">
              <a:rPr lang="en-US" altLang="x-none" sz="1300"/>
              <a:pPr/>
              <a:t>21</a:t>
            </a:fld>
            <a:endParaRPr lang="en-US" altLang="x-none" sz="1300"/>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5803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charset="0"/>
                <a:ea typeface="ＭＳ Ｐゴシック" charset="-128"/>
              </a:defRPr>
            </a:lvl1pPr>
            <a:lvl2pPr marL="742950" indent="-285750" defTabSz="966788">
              <a:defRPr sz="2400">
                <a:solidFill>
                  <a:schemeClr val="tx1"/>
                </a:solidFill>
                <a:latin typeface="Times New Roman" charset="0"/>
                <a:ea typeface="ＭＳ Ｐゴシック" charset="-128"/>
              </a:defRPr>
            </a:lvl2pPr>
            <a:lvl3pPr marL="1143000" indent="-228600" defTabSz="966788">
              <a:defRPr sz="2400">
                <a:solidFill>
                  <a:schemeClr val="tx1"/>
                </a:solidFill>
                <a:latin typeface="Times New Roman" charset="0"/>
                <a:ea typeface="ＭＳ Ｐゴシック" charset="-128"/>
              </a:defRPr>
            </a:lvl3pPr>
            <a:lvl4pPr marL="1600200" indent="-228600" defTabSz="966788">
              <a:defRPr sz="2400">
                <a:solidFill>
                  <a:schemeClr val="tx1"/>
                </a:solidFill>
                <a:latin typeface="Times New Roman" charset="0"/>
                <a:ea typeface="ＭＳ Ｐゴシック" charset="-128"/>
              </a:defRPr>
            </a:lvl4pPr>
            <a:lvl5pPr marL="2057400" indent="-228600" defTabSz="966788">
              <a:defRPr sz="2400">
                <a:solidFill>
                  <a:schemeClr val="tx1"/>
                </a:solidFill>
                <a:latin typeface="Times New Roman" charset="0"/>
                <a:ea typeface="ＭＳ Ｐゴシック" charset="-128"/>
              </a:defRPr>
            </a:lvl5pPr>
            <a:lvl6pPr marL="25146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9pPr>
          </a:lstStyle>
          <a:p>
            <a:fld id="{3D2DF30D-7D3F-9749-9F02-33EAB1842FA7}" type="slidenum">
              <a:rPr lang="en-US" altLang="x-none" sz="1300">
                <a:solidFill>
                  <a:srgbClr val="000000"/>
                </a:solidFill>
              </a:rPr>
              <a:pPr/>
              <a:t>22</a:t>
            </a:fld>
            <a:endParaRPr lang="en-US" altLang="x-none" sz="1300">
              <a:solidFill>
                <a:srgbClr val="000000"/>
              </a:solidFill>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883652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Rot="1" noChangeAspect="1" noChangeArrowheads="1" noTextEdit="1"/>
          </p:cNvSpPr>
          <p:nvPr>
            <p:ph type="sldImg"/>
          </p:nvPr>
        </p:nvSpPr>
        <p:spPr>
          <a:ln/>
        </p:spPr>
      </p:sp>
      <p:sp>
        <p:nvSpPr>
          <p:cNvPr id="532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a:ln/>
        </p:spPr>
      </p:sp>
      <p:sp>
        <p:nvSpPr>
          <p:cNvPr id="552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a:ln/>
        </p:spPr>
      </p:sp>
      <p:sp>
        <p:nvSpPr>
          <p:cNvPr id="573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a:ln/>
        </p:spPr>
      </p:sp>
      <p:sp>
        <p:nvSpPr>
          <p:cNvPr id="593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ChangeArrowheads="1" noTextEdit="1"/>
          </p:cNvSpPr>
          <p:nvPr>
            <p:ph type="sldImg"/>
          </p:nvPr>
        </p:nvSpPr>
        <p:spPr>
          <a:ln/>
        </p:spPr>
      </p:sp>
      <p:sp>
        <p:nvSpPr>
          <p:cNvPr id="614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ln/>
        </p:spPr>
      </p:sp>
      <p:sp>
        <p:nvSpPr>
          <p:cNvPr id="327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Rot="1" noChangeAspect="1" noChangeArrowheads="1" noTextEdit="1"/>
          </p:cNvSpPr>
          <p:nvPr>
            <p:ph type="sldImg"/>
          </p:nvPr>
        </p:nvSpPr>
        <p:spPr>
          <a:ln/>
        </p:spPr>
      </p:sp>
      <p:sp>
        <p:nvSpPr>
          <p:cNvPr id="634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ln/>
        </p:spPr>
      </p:sp>
      <p:sp>
        <p:nvSpPr>
          <p:cNvPr id="6553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Rot="1" noChangeAspect="1" noChangeArrowheads="1" noTextEdit="1"/>
          </p:cNvSpPr>
          <p:nvPr>
            <p:ph type="sldImg"/>
          </p:nvPr>
        </p:nvSpPr>
        <p:spPr>
          <a:ln/>
        </p:spPr>
      </p:sp>
      <p:sp>
        <p:nvSpPr>
          <p:cNvPr id="6758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Rot="1" noChangeAspect="1" noChangeArrowheads="1" noTextEdit="1"/>
          </p:cNvSpPr>
          <p:nvPr>
            <p:ph type="sldImg"/>
          </p:nvPr>
        </p:nvSpPr>
        <p:spPr>
          <a:ln/>
        </p:spPr>
      </p:sp>
      <p:sp>
        <p:nvSpPr>
          <p:cNvPr id="696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Rot="1" noChangeAspect="1" noChangeArrowheads="1" noTextEdit="1"/>
          </p:cNvSpPr>
          <p:nvPr>
            <p:ph type="sldImg"/>
          </p:nvPr>
        </p:nvSpPr>
        <p:spPr>
          <a:ln/>
        </p:spPr>
      </p:sp>
      <p:sp>
        <p:nvSpPr>
          <p:cNvPr id="716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Rot="1" noChangeAspect="1" noChangeArrowheads="1" noTextEdit="1"/>
          </p:cNvSpPr>
          <p:nvPr>
            <p:ph type="sldImg"/>
          </p:nvPr>
        </p:nvSpPr>
        <p:spPr>
          <a:ln/>
        </p:spPr>
      </p:sp>
      <p:sp>
        <p:nvSpPr>
          <p:cNvPr id="737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Rot="1" noChangeAspect="1" noChangeArrowheads="1" noTextEdit="1"/>
          </p:cNvSpPr>
          <p:nvPr>
            <p:ph type="sldImg"/>
          </p:nvPr>
        </p:nvSpPr>
        <p:spPr>
          <a:ln/>
        </p:spPr>
      </p:sp>
      <p:sp>
        <p:nvSpPr>
          <p:cNvPr id="778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Rot="1" noChangeAspect="1" noChangeArrowheads="1" noTextEdit="1"/>
          </p:cNvSpPr>
          <p:nvPr>
            <p:ph type="sldImg"/>
          </p:nvPr>
        </p:nvSpPr>
        <p:spPr>
          <a:ln/>
        </p:spPr>
      </p:sp>
      <p:sp>
        <p:nvSpPr>
          <p:cNvPr id="757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2"/>
          <p:cNvSpPr>
            <a:spLocks noGrp="1" noRot="1" noChangeAspect="1" noChangeArrowheads="1" noTextEdit="1"/>
          </p:cNvSpPr>
          <p:nvPr>
            <p:ph type="sldImg"/>
          </p:nvPr>
        </p:nvSpPr>
        <p:spPr>
          <a:ln/>
        </p:spPr>
      </p:sp>
      <p:sp>
        <p:nvSpPr>
          <p:cNvPr id="1536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2"/>
          <p:cNvSpPr>
            <a:spLocks noGrp="1" noRot="1" noChangeAspect="1" noChangeArrowheads="1" noTextEdit="1"/>
          </p:cNvSpPr>
          <p:nvPr>
            <p:ph type="sldImg"/>
          </p:nvPr>
        </p:nvSpPr>
        <p:spPr>
          <a:ln/>
        </p:spPr>
      </p:sp>
      <p:sp>
        <p:nvSpPr>
          <p:cNvPr id="1556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ln/>
        </p:spPr>
      </p:sp>
      <p:sp>
        <p:nvSpPr>
          <p:cNvPr id="3481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2"/>
          <p:cNvSpPr>
            <a:spLocks noGrp="1" noRot="1" noChangeAspect="1" noChangeArrowheads="1" noTextEdit="1"/>
          </p:cNvSpPr>
          <p:nvPr>
            <p:ph type="sldImg"/>
          </p:nvPr>
        </p:nvSpPr>
        <p:spPr>
          <a:ln/>
        </p:spPr>
      </p:sp>
      <p:sp>
        <p:nvSpPr>
          <p:cNvPr id="1556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6141978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noRot="1" noChangeAspect="1" noChangeArrowheads="1" noTextEdit="1"/>
          </p:cNvSpPr>
          <p:nvPr>
            <p:ph type="sldImg"/>
          </p:nvPr>
        </p:nvSpPr>
        <p:spPr>
          <a:ln/>
        </p:spPr>
      </p:sp>
      <p:sp>
        <p:nvSpPr>
          <p:cNvPr id="1576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Rot="1" noChangeAspect="1" noChangeArrowheads="1" noTextEdit="1"/>
          </p:cNvSpPr>
          <p:nvPr>
            <p:ph type="sldImg"/>
          </p:nvPr>
        </p:nvSpPr>
        <p:spPr>
          <a:ln/>
        </p:spPr>
      </p:sp>
      <p:sp>
        <p:nvSpPr>
          <p:cNvPr id="245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40048851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Rot="1" noChangeAspect="1" noChangeArrowheads="1" noTextEdit="1"/>
          </p:cNvSpPr>
          <p:nvPr>
            <p:ph type="sldImg"/>
          </p:nvPr>
        </p:nvSpPr>
        <p:spPr>
          <a:ln/>
        </p:spPr>
      </p:sp>
      <p:sp>
        <p:nvSpPr>
          <p:cNvPr id="7987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3328147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Rot="1" noChangeAspect="1" noChangeArrowheads="1" noTextEdit="1"/>
          </p:cNvSpPr>
          <p:nvPr>
            <p:ph type="sldImg"/>
          </p:nvPr>
        </p:nvSpPr>
        <p:spPr>
          <a:ln/>
        </p:spPr>
      </p:sp>
      <p:sp>
        <p:nvSpPr>
          <p:cNvPr id="819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0925753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a:ln/>
        </p:spPr>
      </p:sp>
      <p:sp>
        <p:nvSpPr>
          <p:cNvPr id="8397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the common form of gigabit Ethernet (1Gbit/s) runs over relatively economical category 5e, category 6, or augmented category 6 unshielded twisted-pair copper cabling but only to 300 ft (91 m). However, 1Gbit/s ethernet over fiber can easily reach tens of miles.</a:t>
            </a:r>
          </a:p>
          <a:p>
            <a:endParaRPr lang="en-US" altLang="x-none">
              <a:ea typeface="ＭＳ Ｐゴシック" charset="-128"/>
            </a:endParaRPr>
          </a:p>
        </p:txBody>
      </p:sp>
    </p:spTree>
    <p:extLst>
      <p:ext uri="{BB962C8B-B14F-4D97-AF65-F5344CB8AC3E}">
        <p14:creationId xmlns:p14="http://schemas.microsoft.com/office/powerpoint/2010/main" val="16096930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defRPr/>
            </a:pPr>
            <a:r>
              <a:rPr lang="en-US" dirty="0"/>
              <a:t>Average US:</a:t>
            </a:r>
          </a:p>
          <a:p>
            <a:pPr marL="171450" indent="-171450">
              <a:buFontTx/>
              <a:buChar char="-"/>
              <a:defRPr/>
            </a:pPr>
            <a:r>
              <a:rPr lang="en-US" dirty="0"/>
              <a:t>down: 5.8 </a:t>
            </a:r>
            <a:r>
              <a:rPr lang="en-US" dirty="0" err="1"/>
              <a:t>MBps</a:t>
            </a:r>
            <a:endParaRPr lang="en-US" dirty="0"/>
          </a:p>
          <a:p>
            <a:pPr marL="171450" indent="-171450">
              <a:buFontTx/>
              <a:buChar char="-"/>
              <a:defRPr/>
            </a:pPr>
            <a:r>
              <a:rPr lang="en-US" dirty="0"/>
              <a:t>Up: 1.2 Mbps</a:t>
            </a:r>
          </a:p>
          <a:p>
            <a:pPr marL="171450" indent="-171450">
              <a:buFontTx/>
              <a:buChar char="-"/>
              <a:defRPr/>
            </a:pPr>
            <a:endParaRPr lang="en-US" dirty="0"/>
          </a:p>
          <a:p>
            <a:pPr>
              <a:defRPr/>
            </a:pPr>
            <a:r>
              <a:rPr lang="en-US" dirty="0"/>
              <a:t>Google fiber:</a:t>
            </a:r>
          </a:p>
          <a:p>
            <a:pPr>
              <a:defRPr/>
            </a:pPr>
            <a:r>
              <a:rPr lang="en-US" dirty="0"/>
              <a:t>Cost: $300/customer</a:t>
            </a:r>
          </a:p>
          <a:p>
            <a:pPr>
              <a:defRPr/>
            </a:pPr>
            <a:r>
              <a:rPr lang="en-US" dirty="0"/>
              <a:t>http://</a:t>
            </a:r>
            <a:r>
              <a:rPr lang="en-US" dirty="0" err="1"/>
              <a:t>en.wikipedia.org</a:t>
            </a:r>
            <a:r>
              <a:rPr lang="en-US" dirty="0"/>
              <a:t>/wiki/</a:t>
            </a:r>
            <a:r>
              <a:rPr lang="en-US" dirty="0" err="1"/>
              <a:t>Fiber_to_the_x</a:t>
            </a:r>
            <a:endParaRPr lang="en-US" dirty="0"/>
          </a:p>
          <a:p>
            <a:pPr>
              <a:defRPr/>
            </a:pPr>
            <a:r>
              <a:rPr lang="en-US" dirty="0"/>
              <a:t>http://</a:t>
            </a:r>
            <a:r>
              <a:rPr lang="en-US" dirty="0" err="1"/>
              <a:t>www.telecompetitor.com</a:t>
            </a:r>
            <a:r>
              <a:rPr lang="en-US" dirty="0"/>
              <a:t>/google-ftth-invades-texas-with-austin-the-next-stop-for-google-fiber/</a:t>
            </a:r>
          </a:p>
          <a:p>
            <a:pPr>
              <a:defRPr/>
            </a:pPr>
            <a:r>
              <a:rPr lang="en-US" dirty="0"/>
              <a:t>http://</a:t>
            </a:r>
            <a:r>
              <a:rPr lang="en-US" dirty="0" err="1"/>
              <a:t>www.youtube.com</a:t>
            </a:r>
            <a:r>
              <a:rPr lang="en-US" dirty="0"/>
              <a:t>/</a:t>
            </a:r>
            <a:r>
              <a:rPr lang="en-US" dirty="0" err="1"/>
              <a:t>watch?v</a:t>
            </a:r>
            <a:r>
              <a:rPr lang="en-US" dirty="0"/>
              <a:t>=6uZVqPuq81c</a:t>
            </a:r>
          </a:p>
          <a:p>
            <a:pPr>
              <a:defRPr/>
            </a:pPr>
            <a:endParaRPr lang="en-US" dirty="0"/>
          </a:p>
        </p:txBody>
      </p:sp>
    </p:spTree>
    <p:extLst>
      <p:ext uri="{BB962C8B-B14F-4D97-AF65-F5344CB8AC3E}">
        <p14:creationId xmlns:p14="http://schemas.microsoft.com/office/powerpoint/2010/main" val="2575131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http://en.wikipedia.org/wiki/Fiber_to_the_x</a:t>
            </a:r>
          </a:p>
        </p:txBody>
      </p:sp>
    </p:spTree>
    <p:extLst>
      <p:ext uri="{BB962C8B-B14F-4D97-AF65-F5344CB8AC3E}">
        <p14:creationId xmlns:p14="http://schemas.microsoft.com/office/powerpoint/2010/main" val="24079629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a:ln/>
        </p:spPr>
      </p:sp>
      <p:sp>
        <p:nvSpPr>
          <p:cNvPr id="9011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3021838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699767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Rot="1" noChangeAspect="1" noChangeArrowheads="1" noTextEdit="1"/>
          </p:cNvSpPr>
          <p:nvPr>
            <p:ph type="sldImg"/>
          </p:nvPr>
        </p:nvSpPr>
        <p:spPr>
          <a:ln/>
        </p:spPr>
      </p:sp>
      <p:sp>
        <p:nvSpPr>
          <p:cNvPr id="3686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a:ln/>
        </p:spPr>
      </p:sp>
      <p:sp>
        <p:nvSpPr>
          <p:cNvPr id="9421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4802353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6280788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a:ln/>
        </p:spPr>
      </p:sp>
      <p:sp>
        <p:nvSpPr>
          <p:cNvPr id="9830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6232873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Rot="1" noChangeAspect="1" noChangeArrowheads="1" noTextEdit="1"/>
          </p:cNvSpPr>
          <p:nvPr>
            <p:ph type="sldImg"/>
          </p:nvPr>
        </p:nvSpPr>
        <p:spPr>
          <a:ln/>
        </p:spPr>
      </p:sp>
      <p:sp>
        <p:nvSpPr>
          <p:cNvPr id="1003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27672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Rot="1" noChangeAspect="1" noChangeArrowheads="1" noTextEdit="1"/>
          </p:cNvSpPr>
          <p:nvPr>
            <p:ph type="sldImg"/>
          </p:nvPr>
        </p:nvSpPr>
        <p:spPr>
          <a:ln/>
        </p:spPr>
      </p:sp>
      <p:sp>
        <p:nvSpPr>
          <p:cNvPr id="1024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9698901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Rot="1" noChangeAspect="1" noChangeArrowheads="1" noTextEdit="1"/>
          </p:cNvSpPr>
          <p:nvPr>
            <p:ph type="sldImg"/>
          </p:nvPr>
        </p:nvSpPr>
        <p:spPr>
          <a:ln/>
        </p:spPr>
      </p:sp>
      <p:sp>
        <p:nvSpPr>
          <p:cNvPr id="1044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http://www.cse.wustl.edu/~jain/cse570-13/ftp/m_03dct.pdf</a:t>
            </a:r>
          </a:p>
        </p:txBody>
      </p:sp>
    </p:spTree>
    <p:extLst>
      <p:ext uri="{BB962C8B-B14F-4D97-AF65-F5344CB8AC3E}">
        <p14:creationId xmlns:p14="http://schemas.microsoft.com/office/powerpoint/2010/main" val="23102843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Rot="1" noChangeAspect="1" noChangeArrowheads="1" noTextEdit="1"/>
          </p:cNvSpPr>
          <p:nvPr>
            <p:ph type="sldImg"/>
          </p:nvPr>
        </p:nvSpPr>
        <p:spPr>
          <a:ln/>
        </p:spPr>
      </p:sp>
      <p:sp>
        <p:nvSpPr>
          <p:cNvPr id="1064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sz="1200" b="1" i="0" kern="1200" dirty="0">
                <a:solidFill>
                  <a:schemeClr val="tx1"/>
                </a:solidFill>
                <a:effectLst/>
                <a:latin typeface="Arial" charset="0"/>
                <a:ea typeface="ＭＳ Ｐゴシック" charset="0"/>
                <a:cs typeface="ＭＳ Ｐゴシック" charset="0"/>
              </a:rPr>
              <a:t>Strict-sense </a:t>
            </a:r>
            <a:r>
              <a:rPr lang="en-US" sz="1200" b="1" i="0" kern="1200" dirty="0" err="1">
                <a:solidFill>
                  <a:schemeClr val="tx1"/>
                </a:solidFill>
                <a:effectLst/>
                <a:latin typeface="Arial" charset="0"/>
                <a:ea typeface="ＭＳ Ｐゴシック" charset="0"/>
                <a:cs typeface="ＭＳ Ｐゴシック" charset="0"/>
              </a:rPr>
              <a:t>nonblocking</a:t>
            </a:r>
            <a:r>
              <a:rPr lang="en-US" sz="1200" b="1" i="0" kern="1200" dirty="0">
                <a:solidFill>
                  <a:schemeClr val="tx1"/>
                </a:solidFill>
                <a:effectLst/>
                <a:latin typeface="Arial" charset="0"/>
                <a:ea typeface="ＭＳ Ｐゴシック" charset="0"/>
                <a:cs typeface="ＭＳ Ｐゴシック" charset="0"/>
              </a:rPr>
              <a:t> Clos networks (</a:t>
            </a:r>
            <a:r>
              <a:rPr lang="en-US" sz="1200" b="1" i="1" kern="1200" dirty="0">
                <a:solidFill>
                  <a:schemeClr val="tx1"/>
                </a:solidFill>
                <a:effectLst/>
                <a:latin typeface="Arial" charset="0"/>
                <a:ea typeface="ＭＳ Ｐゴシック" charset="0"/>
                <a:cs typeface="ＭＳ Ｐゴシック" charset="0"/>
              </a:rPr>
              <a:t>m</a:t>
            </a:r>
            <a:r>
              <a:rPr lang="en-US" sz="1200" b="1" i="0" kern="1200" dirty="0">
                <a:solidFill>
                  <a:schemeClr val="tx1"/>
                </a:solidFill>
                <a:effectLst/>
                <a:latin typeface="Arial" charset="0"/>
                <a:ea typeface="ＭＳ Ｐゴシック" charset="0"/>
                <a:cs typeface="ＭＳ Ｐゴシック" charset="0"/>
              </a:rPr>
              <a:t> ≥ 2</a:t>
            </a:r>
            <a:r>
              <a:rPr lang="en-US" sz="1200" b="1" i="1" kern="1200" dirty="0">
                <a:solidFill>
                  <a:schemeClr val="tx1"/>
                </a:solidFill>
                <a:effectLst/>
                <a:latin typeface="Arial" charset="0"/>
                <a:ea typeface="ＭＳ Ｐゴシック" charset="0"/>
                <a:cs typeface="ＭＳ Ｐゴシック" charset="0"/>
              </a:rPr>
              <a:t>n</a:t>
            </a:r>
            <a:r>
              <a:rPr lang="en-US" sz="1200" b="1" i="0" kern="1200" dirty="0">
                <a:solidFill>
                  <a:schemeClr val="tx1"/>
                </a:solidFill>
                <a:effectLst/>
                <a:latin typeface="Arial" charset="0"/>
                <a:ea typeface="ＭＳ Ｐゴシック" charset="0"/>
                <a:cs typeface="ＭＳ Ｐゴシック" charset="0"/>
              </a:rPr>
              <a:t>−1): the original 1953 Clos result</a:t>
            </a:r>
            <a:r>
              <a:rPr lang="en-US" sz="1200" b="0" i="0" kern="1200" dirty="0">
                <a:solidFill>
                  <a:schemeClr val="tx1"/>
                </a:solidFill>
                <a:effectLst/>
                <a:latin typeface="Arial" charset="0"/>
                <a:ea typeface="ＭＳ Ｐゴシック" charset="0"/>
                <a:cs typeface="ＭＳ Ｐゴシック" charset="0"/>
              </a:rPr>
              <a:t>[</a:t>
            </a:r>
            <a:r>
              <a:rPr lang="en-US" sz="1200" b="0" i="0" u="none" strike="noStrike" kern="1200" dirty="0">
                <a:solidFill>
                  <a:schemeClr val="tx1"/>
                </a:solidFill>
                <a:effectLst/>
                <a:latin typeface="Arial" charset="0"/>
                <a:ea typeface="ＭＳ Ｐゴシック" charset="0"/>
                <a:cs typeface="ＭＳ Ｐゴシック" charset="0"/>
                <a:hlinkClick r:id="rId3" tooltip="Edit section: Strict-sense nonblocking Clos networks (m ≥ 2n−1): the original 1953 Clos result"/>
              </a:rPr>
              <a:t>edit</a:t>
            </a:r>
            <a:r>
              <a:rPr lang="en-US" sz="1200" b="0" i="0" kern="1200" dirty="0">
                <a:solidFill>
                  <a:schemeClr val="tx1"/>
                </a:solidFill>
                <a:effectLst/>
                <a:latin typeface="Arial" charset="0"/>
                <a:ea typeface="ＭＳ Ｐゴシック" charset="0"/>
                <a:cs typeface="ＭＳ Ｐゴシック" charset="0"/>
              </a:rPr>
              <a:t>]</a:t>
            </a:r>
            <a:endParaRPr lang="en-US" sz="1200" b="1" i="0" kern="1200" dirty="0">
              <a:solidFill>
                <a:schemeClr val="tx1"/>
              </a:solidFill>
              <a:effectLst/>
              <a:latin typeface="Arial" charset="0"/>
              <a:ea typeface="ＭＳ Ｐゴシック" charset="0"/>
              <a:cs typeface="ＭＳ Ｐゴシック" charset="0"/>
            </a:endParaRPr>
          </a:p>
          <a:p>
            <a:r>
              <a:rPr lang="en-US" sz="1200" b="0" i="0" kern="1200" dirty="0">
                <a:solidFill>
                  <a:schemeClr val="tx1"/>
                </a:solidFill>
                <a:effectLst/>
                <a:latin typeface="Arial" charset="0"/>
                <a:ea typeface="ＭＳ Ｐゴシック" charset="0"/>
                <a:cs typeface="ＭＳ Ｐゴシック" charset="0"/>
              </a:rPr>
              <a:t>If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the Clos network is </a:t>
            </a:r>
            <a:r>
              <a:rPr lang="en-US" sz="1200" b="0" i="1" kern="1200" dirty="0">
                <a:solidFill>
                  <a:schemeClr val="tx1"/>
                </a:solidFill>
                <a:effectLst/>
                <a:latin typeface="Arial" charset="0"/>
                <a:ea typeface="ＭＳ Ｐゴシック" charset="0"/>
                <a:cs typeface="ＭＳ Ｐゴシック" charset="0"/>
              </a:rPr>
              <a:t>strict-sense </a:t>
            </a:r>
            <a:r>
              <a:rPr lang="en-US" sz="1200" b="0" i="1"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meaning that an unused input on an ingress switch can always be connected to an unused output on an egress switch, </a:t>
            </a:r>
            <a:r>
              <a:rPr lang="en-US" sz="1200" b="0" i="1" kern="1200" dirty="0">
                <a:solidFill>
                  <a:schemeClr val="tx1"/>
                </a:solidFill>
                <a:effectLst/>
                <a:latin typeface="Arial" charset="0"/>
                <a:ea typeface="ＭＳ Ｐゴシック" charset="0"/>
                <a:cs typeface="ＭＳ Ｐゴシック" charset="0"/>
              </a:rPr>
              <a:t>without having to re-arrange existing calls</a:t>
            </a:r>
            <a:r>
              <a:rPr lang="en-US" sz="1200" b="0" i="0" kern="1200" dirty="0">
                <a:solidFill>
                  <a:schemeClr val="tx1"/>
                </a:solidFill>
                <a:effectLst/>
                <a:latin typeface="Arial" charset="0"/>
                <a:ea typeface="ＭＳ Ｐゴシック" charset="0"/>
                <a:cs typeface="ＭＳ Ｐゴシック" charset="0"/>
              </a:rPr>
              <a:t>. This is the result which formed the basis of </a:t>
            </a:r>
            <a:r>
              <a:rPr lang="en-US" sz="1200" b="0" i="0" kern="1200" dirty="0" err="1">
                <a:solidFill>
                  <a:schemeClr val="tx1"/>
                </a:solidFill>
                <a:effectLst/>
                <a:latin typeface="Arial" charset="0"/>
                <a:ea typeface="ＭＳ Ｐゴシック" charset="0"/>
                <a:cs typeface="ＭＳ Ｐゴシック" charset="0"/>
              </a:rPr>
              <a:t>Clos's</a:t>
            </a:r>
            <a:r>
              <a:rPr lang="en-US" sz="1200" b="0" i="0" kern="1200" dirty="0">
                <a:solidFill>
                  <a:schemeClr val="tx1"/>
                </a:solidFill>
                <a:effectLst/>
                <a:latin typeface="Arial" charset="0"/>
                <a:ea typeface="ＭＳ Ｐゴシック" charset="0"/>
                <a:cs typeface="ＭＳ Ｐゴシック" charset="0"/>
              </a:rPr>
              <a:t> classic 1953 paper. Assume that there is a free terminal on the input of an ingress switch, and this has to be connected to a free terminal on a particular egress switch. In the worst case,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other calls are active on the ingress switch in question, and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other calls are active on the egress switch in question. Assume, also in the worst case, that each of these calls passes through a different middle-stage switch. Hence in the worst case,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−2 of the middle stage switches are unable to carry the new call. Therefore, to ensure strict-sense </a:t>
            </a:r>
            <a:r>
              <a:rPr lang="en-US" sz="1200" b="0" i="0"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operation, another middle stage switch is required, making a total of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a:t>
            </a:r>
          </a:p>
          <a:p>
            <a:endParaRPr lang="en-US" altLang="x-none" dirty="0">
              <a:ea typeface="ＭＳ Ｐゴシック" charset="-128"/>
            </a:endParaRPr>
          </a:p>
          <a:p>
            <a:r>
              <a:rPr lang="en-US" sz="1200" b="0" i="0" kern="1200" dirty="0">
                <a:solidFill>
                  <a:schemeClr val="tx1"/>
                </a:solidFill>
                <a:effectLst/>
                <a:latin typeface="Arial" charset="0"/>
                <a:ea typeface="ＭＳ Ｐゴシック" charset="0"/>
                <a:cs typeface="ＭＳ Ｐゴシック" charset="0"/>
              </a:rPr>
              <a:t>If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the Clos network is </a:t>
            </a:r>
            <a:r>
              <a:rPr lang="en-US" sz="1200" b="0" i="1" kern="1200" dirty="0" err="1">
                <a:solidFill>
                  <a:schemeClr val="tx1"/>
                </a:solidFill>
                <a:effectLst/>
                <a:latin typeface="Arial" charset="0"/>
                <a:ea typeface="ＭＳ Ｐゴシック" charset="0"/>
                <a:cs typeface="ＭＳ Ｐゴシック" charset="0"/>
              </a:rPr>
              <a:t>rearrangeably</a:t>
            </a:r>
            <a:r>
              <a:rPr lang="en-US" sz="1200" b="0" i="1" kern="1200" dirty="0">
                <a:solidFill>
                  <a:schemeClr val="tx1"/>
                </a:solidFill>
                <a:effectLst/>
                <a:latin typeface="Arial" charset="0"/>
                <a:ea typeface="ＭＳ Ｐゴシック" charset="0"/>
                <a:cs typeface="ＭＳ Ｐゴシック" charset="0"/>
              </a:rPr>
              <a:t> </a:t>
            </a:r>
            <a:r>
              <a:rPr lang="en-US" sz="1200" b="0" i="1"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meaning that an unused input on an ingress switch can always be connected to an unused output on an egress switch, but for this to take place, existing calls may have to be rearranged by assigning them to different </a:t>
            </a:r>
            <a:r>
              <a:rPr lang="en-US" sz="1200" b="0" i="0" kern="1200" dirty="0" err="1">
                <a:solidFill>
                  <a:schemeClr val="tx1"/>
                </a:solidFill>
                <a:effectLst/>
                <a:latin typeface="Arial" charset="0"/>
                <a:ea typeface="ＭＳ Ｐゴシック" charset="0"/>
                <a:cs typeface="ＭＳ Ｐゴシック" charset="0"/>
              </a:rPr>
              <a:t>centre</a:t>
            </a:r>
            <a:r>
              <a:rPr lang="en-US" sz="1200" b="0" i="0" kern="1200" dirty="0">
                <a:solidFill>
                  <a:schemeClr val="tx1"/>
                </a:solidFill>
                <a:effectLst/>
                <a:latin typeface="Arial" charset="0"/>
                <a:ea typeface="ＭＳ Ｐゴシック" charset="0"/>
                <a:cs typeface="ＭＳ Ｐゴシック" charset="0"/>
              </a:rPr>
              <a:t> stage switches in the Clos network.</a:t>
            </a:r>
            <a:r>
              <a:rPr lang="en-US" sz="1200" b="0" i="0" u="none" strike="noStrike" kern="1200" baseline="30000" dirty="0">
                <a:solidFill>
                  <a:schemeClr val="tx1"/>
                </a:solidFill>
                <a:effectLst/>
                <a:latin typeface="Arial" charset="0"/>
                <a:ea typeface="ＭＳ Ｐゴシック" charset="0"/>
                <a:cs typeface="ＭＳ Ｐゴシック" charset="0"/>
                <a:hlinkClick r:id="rId4"/>
              </a:rPr>
              <a:t>[3]</a:t>
            </a:r>
            <a:r>
              <a:rPr lang="en-US" sz="1200" b="0" i="0" kern="1200" dirty="0">
                <a:solidFill>
                  <a:schemeClr val="tx1"/>
                </a:solidFill>
                <a:effectLst/>
                <a:latin typeface="Arial" charset="0"/>
                <a:ea typeface="ＭＳ Ｐゴシック" charset="0"/>
                <a:cs typeface="ＭＳ Ｐゴシック" charset="0"/>
              </a:rPr>
              <a:t> To prove this, it is sufficient to consider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with the Clos network fully </a:t>
            </a:r>
            <a:r>
              <a:rPr lang="en-US" sz="1200" b="0" i="0" kern="1200" dirty="0" err="1">
                <a:solidFill>
                  <a:schemeClr val="tx1"/>
                </a:solidFill>
                <a:effectLst/>
                <a:latin typeface="Arial" charset="0"/>
                <a:ea typeface="ＭＳ Ｐゴシック" charset="0"/>
                <a:cs typeface="ＭＳ Ｐゴシック" charset="0"/>
              </a:rPr>
              <a:t>utilised</a:t>
            </a:r>
            <a:r>
              <a:rPr lang="en-US" sz="1200" b="0" i="0" kern="1200" dirty="0">
                <a:solidFill>
                  <a:schemeClr val="tx1"/>
                </a:solidFill>
                <a:effectLst/>
                <a:latin typeface="Arial" charset="0"/>
                <a:ea typeface="ＭＳ Ｐゴシック" charset="0"/>
                <a:cs typeface="ＭＳ Ｐゴシック" charset="0"/>
              </a:rPr>
              <a:t>; that is,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calls in progress. The proof shows how any permutation of these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input terminals onto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output terminals may be broken down into smaller permutations which may each be implemented by the individual crossbar switches in a Clos network with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a:t>
            </a:r>
          </a:p>
          <a:p>
            <a:r>
              <a:rPr lang="en-US" sz="1200" b="0" i="0" kern="1200" dirty="0">
                <a:solidFill>
                  <a:schemeClr val="tx1"/>
                </a:solidFill>
                <a:effectLst/>
                <a:latin typeface="Arial" charset="0"/>
                <a:ea typeface="ＭＳ Ｐゴシック" charset="0"/>
                <a:cs typeface="ＭＳ Ｐゴシック" charset="0"/>
              </a:rPr>
              <a:t>The proof uses </a:t>
            </a:r>
            <a:r>
              <a:rPr lang="en-US" sz="1200" b="0" i="0" u="none" strike="noStrike" kern="1200" dirty="0">
                <a:solidFill>
                  <a:schemeClr val="tx1"/>
                </a:solidFill>
                <a:effectLst/>
                <a:latin typeface="Arial" charset="0"/>
                <a:ea typeface="ＭＳ Ｐゴシック" charset="0"/>
                <a:cs typeface="ＭＳ Ｐゴシック" charset="0"/>
                <a:hlinkClick r:id="rId5" tooltip="Hall's marriage theorem"/>
              </a:rPr>
              <a:t>Hall's marriage theorem</a:t>
            </a:r>
            <a:r>
              <a:rPr lang="en-US" sz="1200" b="0" i="0" u="none" strike="noStrike" kern="1200" baseline="30000" dirty="0">
                <a:solidFill>
                  <a:schemeClr val="tx1"/>
                </a:solidFill>
                <a:effectLst/>
                <a:latin typeface="Arial" charset="0"/>
                <a:ea typeface="ＭＳ Ｐゴシック" charset="0"/>
                <a:cs typeface="ＭＳ Ｐゴシック" charset="0"/>
                <a:hlinkClick r:id="rId6"/>
              </a:rPr>
              <a:t>[4]</a:t>
            </a:r>
            <a:r>
              <a:rPr lang="en-US" sz="1200" b="0" i="0" kern="1200" dirty="0">
                <a:solidFill>
                  <a:schemeClr val="tx1"/>
                </a:solidFill>
                <a:effectLst/>
                <a:latin typeface="Arial" charset="0"/>
                <a:ea typeface="ＭＳ Ｐゴシック" charset="0"/>
                <a:cs typeface="ＭＳ Ｐゴシック" charset="0"/>
              </a:rPr>
              <a:t> which is given this name because it is often explained as follows. Suppose there are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boys and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girls. The theorem states that if every subset of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boys (for each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such that 0 ≤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between them know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or more girls, then each boy can be paired off with a girl that he knows. It is obvious that this is a necessary condition for pairing to take place; what is surprising is that it is sufficient.</a:t>
            </a:r>
          </a:p>
          <a:p>
            <a:r>
              <a:rPr lang="en-US" sz="1200" b="0" i="0" kern="1200" dirty="0">
                <a:solidFill>
                  <a:schemeClr val="tx1"/>
                </a:solidFill>
                <a:effectLst/>
                <a:latin typeface="Arial" charset="0"/>
                <a:ea typeface="ＭＳ Ｐゴシック" charset="0"/>
                <a:cs typeface="ＭＳ Ｐゴシック" charset="0"/>
              </a:rPr>
              <a:t>In the context of a Clos network, each boy represents an ingress switch, and each girl represents an egress switch. A boy is said to know a girl if the corresponding ingress and egress switches carry the same call. Each set of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boys must know at least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girls because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ingress switches are carrying </a:t>
            </a:r>
            <a:r>
              <a:rPr lang="en-US" sz="1200" b="0" i="1" kern="1200" dirty="0" err="1">
                <a:solidFill>
                  <a:schemeClr val="tx1"/>
                </a:solidFill>
                <a:effectLst/>
                <a:latin typeface="Arial" charset="0"/>
                <a:ea typeface="ＭＳ Ｐゴシック" charset="0"/>
                <a:cs typeface="ＭＳ Ｐゴシック" charset="0"/>
              </a:rPr>
              <a:t>k</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calls and these cannot be carried by less than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egress switches. Hence each ingress switch can be paired off with an egress switch that carries the same call, via a one-to-one mapping. These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calls can be carried by one middle-stage switch. If this middle-stage switch is now removed from the Clos network,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is reduced by 1, and we are left with a smaller Clos network. The process then repeats itself until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1, and every call is assigned to a middle-stage switch.</a:t>
            </a:r>
          </a:p>
          <a:p>
            <a:endParaRPr lang="x-none" altLang="x-none" dirty="0">
              <a:ea typeface="ＭＳ Ｐゴシック" charset="-128"/>
            </a:endParaRPr>
          </a:p>
        </p:txBody>
      </p:sp>
    </p:spTree>
    <p:extLst>
      <p:ext uri="{BB962C8B-B14F-4D97-AF65-F5344CB8AC3E}">
        <p14:creationId xmlns:p14="http://schemas.microsoft.com/office/powerpoint/2010/main" val="35317689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Rot="1" noChangeAspect="1" noChangeArrowheads="1" noTextEdit="1"/>
          </p:cNvSpPr>
          <p:nvPr>
            <p:ph type="sldImg"/>
          </p:nvPr>
        </p:nvSpPr>
        <p:spPr>
          <a:ln/>
        </p:spPr>
      </p:sp>
      <p:sp>
        <p:nvSpPr>
          <p:cNvPr id="1085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04875" rtl="0" eaLnBrk="0" fontAlgn="base" latinLnBrk="0" hangingPunct="0">
              <a:lnSpc>
                <a:spcPct val="90000"/>
              </a:lnSpc>
              <a:spcBef>
                <a:spcPct val="40000"/>
              </a:spcBef>
              <a:spcAft>
                <a:spcPct val="0"/>
              </a:spcAft>
              <a:buClrTx/>
              <a:buSzTx/>
              <a:buFontTx/>
              <a:buNone/>
              <a:tabLst/>
              <a:defRPr/>
            </a:pPr>
            <a:r>
              <a:rPr lang="en-US" altLang="x-none" dirty="0">
                <a:ea typeface="ＭＳ Ｐゴシック" charset="-128"/>
              </a:rPr>
              <a:t>K^3/4</a:t>
            </a:r>
          </a:p>
          <a:p>
            <a:pPr marL="0" marR="0" indent="0" algn="l" defTabSz="904875" rtl="0" eaLnBrk="0" fontAlgn="base" latinLnBrk="0" hangingPunct="0">
              <a:lnSpc>
                <a:spcPct val="90000"/>
              </a:lnSpc>
              <a:spcBef>
                <a:spcPct val="40000"/>
              </a:spcBef>
              <a:spcAft>
                <a:spcPct val="0"/>
              </a:spcAft>
              <a:buClrTx/>
              <a:buSzTx/>
              <a:buFontTx/>
              <a:buNone/>
              <a:tabLst/>
              <a:defRPr/>
            </a:pPr>
            <a:endParaRPr lang="en-US" altLang="x-none" dirty="0">
              <a:ea typeface="ＭＳ Ｐゴシック" charset="-128"/>
            </a:endParaRPr>
          </a:p>
          <a:p>
            <a:pPr marL="0" marR="0" indent="0" algn="l" defTabSz="904875" rtl="0" eaLnBrk="0" fontAlgn="base" latinLnBrk="0" hangingPunct="0">
              <a:lnSpc>
                <a:spcPct val="90000"/>
              </a:lnSpc>
              <a:spcBef>
                <a:spcPct val="40000"/>
              </a:spcBef>
              <a:spcAft>
                <a:spcPct val="0"/>
              </a:spcAft>
              <a:buClrTx/>
              <a:buSzTx/>
              <a:buFontTx/>
              <a:buNone/>
              <a:tabLst/>
              <a:defRPr/>
            </a:pPr>
            <a:r>
              <a:rPr lang="en-US" altLang="x-none" dirty="0">
                <a:ea typeface="ＭＳ Ｐゴシック" charset="-128"/>
              </a:rPr>
              <a:t>http://</a:t>
            </a:r>
            <a:r>
              <a:rPr lang="en-US" altLang="x-none" dirty="0" err="1">
                <a:ea typeface="ＭＳ Ｐゴシック" charset="-128"/>
              </a:rPr>
              <a:t>www.fiber</a:t>
            </a:r>
            <a:r>
              <a:rPr lang="en-US" altLang="x-none" dirty="0">
                <a:ea typeface="ＭＳ Ｐゴシック" charset="-128"/>
              </a:rPr>
              <a:t>-optic-</a:t>
            </a:r>
            <a:r>
              <a:rPr lang="en-US" altLang="x-none" dirty="0" err="1">
                <a:ea typeface="ＭＳ Ｐゴシック" charset="-128"/>
              </a:rPr>
              <a:t>tutorial.com</a:t>
            </a:r>
            <a:r>
              <a:rPr lang="en-US" altLang="x-none" dirty="0">
                <a:ea typeface="ＭＳ Ｐゴシック" charset="-128"/>
              </a:rPr>
              <a:t>/100g-switch-price-and-configuration.html</a:t>
            </a:r>
          </a:p>
          <a:p>
            <a:endParaRPr lang="en-US" altLang="x-none" dirty="0">
              <a:ea typeface="ＭＳ Ｐゴシック" charset="-128"/>
            </a:endParaRPr>
          </a:p>
          <a:p>
            <a:r>
              <a:rPr lang="en-US" altLang="x-none" dirty="0">
                <a:ea typeface="ＭＳ Ｐゴシック" charset="-128"/>
              </a:rPr>
              <a:t>http://</a:t>
            </a:r>
            <a:r>
              <a:rPr lang="en-US" altLang="x-none" dirty="0" err="1">
                <a:ea typeface="ＭＳ Ｐゴシック" charset="-128"/>
              </a:rPr>
              <a:t>web.stanford.edu</a:t>
            </a:r>
            <a:r>
              <a:rPr lang="en-US" altLang="x-none" dirty="0">
                <a:ea typeface="ＭＳ Ｐゴシック" charset="-128"/>
              </a:rPr>
              <a:t>/class/ee384y/Handouts/</a:t>
            </a:r>
            <a:r>
              <a:rPr lang="en-US" altLang="x-none" dirty="0" err="1">
                <a:ea typeface="ＭＳ Ｐゴシック" charset="-128"/>
              </a:rPr>
              <a:t>clos_networks.pdf</a:t>
            </a:r>
            <a:endParaRPr lang="en-US" altLang="x-none" dirty="0">
              <a:ea typeface="ＭＳ Ｐゴシック" charset="-128"/>
            </a:endParaRPr>
          </a:p>
          <a:p>
            <a:r>
              <a:rPr lang="en-US" altLang="x-none" dirty="0">
                <a:ea typeface="ＭＳ Ｐゴシック" charset="-128"/>
              </a:rPr>
              <a:t>https://</a:t>
            </a:r>
            <a:r>
              <a:rPr lang="en-US" altLang="x-none" dirty="0" err="1">
                <a:ea typeface="ＭＳ Ｐゴシック" charset="-128"/>
              </a:rPr>
              <a:t>en.wikipedia.org</a:t>
            </a:r>
            <a:r>
              <a:rPr lang="en-US" altLang="x-none" dirty="0">
                <a:ea typeface="ＭＳ Ｐゴシック" charset="-128"/>
              </a:rPr>
              <a:t>/wiki/</a:t>
            </a:r>
            <a:r>
              <a:rPr lang="en-US" altLang="x-none" dirty="0" err="1">
                <a:ea typeface="ＭＳ Ｐゴシック" charset="-128"/>
              </a:rPr>
              <a:t>Clos_network</a:t>
            </a:r>
            <a:endParaRPr lang="en-US" altLang="x-none" dirty="0">
              <a:ea typeface="ＭＳ Ｐゴシック" charset="-128"/>
            </a:endParaRPr>
          </a:p>
          <a:p>
            <a:endParaRPr lang="en-US" altLang="x-none" dirty="0">
              <a:ea typeface="ＭＳ Ｐゴシック" charset="-128"/>
            </a:endParaRPr>
          </a:p>
        </p:txBody>
      </p:sp>
    </p:spTree>
    <p:extLst>
      <p:ext uri="{BB962C8B-B14F-4D97-AF65-F5344CB8AC3E}">
        <p14:creationId xmlns:p14="http://schemas.microsoft.com/office/powerpoint/2010/main" val="37039598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Rot="1" noChangeAspect="1" noChangeArrowheads="1" noTextEdit="1"/>
          </p:cNvSpPr>
          <p:nvPr>
            <p:ph type="sldImg"/>
          </p:nvPr>
        </p:nvSpPr>
        <p:spPr>
          <a:ln/>
        </p:spPr>
      </p:sp>
      <p:sp>
        <p:nvSpPr>
          <p:cNvPr id="1105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web.stanford.edu</a:t>
            </a:r>
            <a:r>
              <a:rPr lang="en-US" altLang="x-none" dirty="0">
                <a:ea typeface="ＭＳ Ｐゴシック" charset="-128"/>
              </a:rPr>
              <a:t>/class/ee384y/Handouts/</a:t>
            </a:r>
            <a:r>
              <a:rPr lang="en-US" altLang="x-none" dirty="0" err="1">
                <a:ea typeface="ＭＳ Ｐゴシック" charset="-128"/>
              </a:rPr>
              <a:t>clos_networks.pdf</a:t>
            </a:r>
            <a:endParaRPr lang="en-US" altLang="x-none" dirty="0">
              <a:ea typeface="ＭＳ Ｐゴシック" charset="-128"/>
            </a:endParaRPr>
          </a:p>
          <a:p>
            <a:r>
              <a:rPr lang="en-US" altLang="x-none" dirty="0">
                <a:ea typeface="ＭＳ Ｐゴシック" charset="-128"/>
              </a:rPr>
              <a:t>https://</a:t>
            </a:r>
            <a:r>
              <a:rPr lang="en-US" altLang="x-none" dirty="0" err="1">
                <a:ea typeface="ＭＳ Ｐゴシック" charset="-128"/>
              </a:rPr>
              <a:t>en.wikipedia.org</a:t>
            </a:r>
            <a:r>
              <a:rPr lang="en-US" altLang="x-none" dirty="0">
                <a:ea typeface="ＭＳ Ｐゴシック" charset="-128"/>
              </a:rPr>
              <a:t>/wiki/</a:t>
            </a:r>
            <a:r>
              <a:rPr lang="en-US" altLang="x-none" dirty="0" err="1">
                <a:ea typeface="ＭＳ Ｐゴシック" charset="-128"/>
              </a:rPr>
              <a:t>Clos_network</a:t>
            </a:r>
            <a:endParaRPr lang="en-US" altLang="x-none" dirty="0">
              <a:ea typeface="ＭＳ Ｐゴシック" charset="-128"/>
            </a:endParaRPr>
          </a:p>
        </p:txBody>
      </p:sp>
    </p:spTree>
    <p:extLst>
      <p:ext uri="{BB962C8B-B14F-4D97-AF65-F5344CB8AC3E}">
        <p14:creationId xmlns:p14="http://schemas.microsoft.com/office/powerpoint/2010/main" val="6430041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Rot="1" noChangeAspect="1" noChangeArrowheads="1" noTextEdit="1"/>
          </p:cNvSpPr>
          <p:nvPr>
            <p:ph type="sldImg"/>
          </p:nvPr>
        </p:nvSpPr>
        <p:spPr>
          <a:ln/>
        </p:spPr>
      </p:sp>
      <p:sp>
        <p:nvSpPr>
          <p:cNvPr id="1126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523869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Rot="1" noChangeAspect="1" noChangeArrowheads="1" noTextEdit="1"/>
          </p:cNvSpPr>
          <p:nvPr>
            <p:ph type="sldImg"/>
          </p:nvPr>
        </p:nvSpPr>
        <p:spPr>
          <a:ln/>
        </p:spPr>
      </p:sp>
      <p:sp>
        <p:nvSpPr>
          <p:cNvPr id="3891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Rot="1" noChangeAspect="1" noChangeArrowheads="1" noTextEdit="1"/>
          </p:cNvSpPr>
          <p:nvPr>
            <p:ph type="sldImg"/>
          </p:nvPr>
        </p:nvSpPr>
        <p:spPr>
          <a:ln/>
        </p:spPr>
      </p:sp>
      <p:sp>
        <p:nvSpPr>
          <p:cNvPr id="1146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2672010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Rot="1" noChangeAspect="1" noChangeArrowheads="1" noTextEdit="1"/>
          </p:cNvSpPr>
          <p:nvPr>
            <p:ph type="sldImg"/>
          </p:nvPr>
        </p:nvSpPr>
        <p:spPr>
          <a:ln/>
        </p:spPr>
      </p:sp>
      <p:sp>
        <p:nvSpPr>
          <p:cNvPr id="11878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5821053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Rot="1" noChangeAspect="1" noChangeArrowheads="1" noTextEdit="1"/>
          </p:cNvSpPr>
          <p:nvPr>
            <p:ph type="sldImg"/>
          </p:nvPr>
        </p:nvSpPr>
        <p:spPr>
          <a:ln/>
        </p:spPr>
      </p:sp>
      <p:sp>
        <p:nvSpPr>
          <p:cNvPr id="1208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2157806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Rot="1" noChangeAspect="1" noChangeArrowheads="1" noTextEdit="1"/>
          </p:cNvSpPr>
          <p:nvPr>
            <p:ph type="sldImg"/>
          </p:nvPr>
        </p:nvSpPr>
        <p:spPr>
          <a:ln/>
        </p:spPr>
      </p:sp>
      <p:sp>
        <p:nvSpPr>
          <p:cNvPr id="1228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4146719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Rot="1" noChangeAspect="1" noChangeArrowheads="1" noTextEdit="1"/>
          </p:cNvSpPr>
          <p:nvPr>
            <p:ph type="sldImg"/>
          </p:nvPr>
        </p:nvSpPr>
        <p:spPr>
          <a:ln/>
        </p:spPr>
      </p:sp>
      <p:sp>
        <p:nvSpPr>
          <p:cNvPr id="1249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0320328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Rot="1" noChangeAspect="1" noChangeArrowheads="1" noTextEdit="1"/>
          </p:cNvSpPr>
          <p:nvPr>
            <p:ph type="sldImg"/>
          </p:nvPr>
        </p:nvSpPr>
        <p:spPr>
          <a:ln/>
        </p:spPr>
      </p:sp>
      <p:sp>
        <p:nvSpPr>
          <p:cNvPr id="1269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0115296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Rot="1" noChangeAspect="1" noChangeArrowheads="1" noTextEdit="1"/>
          </p:cNvSpPr>
          <p:nvPr>
            <p:ph type="sldImg"/>
          </p:nvPr>
        </p:nvSpPr>
        <p:spPr>
          <a:ln/>
        </p:spPr>
      </p:sp>
      <p:sp>
        <p:nvSpPr>
          <p:cNvPr id="1290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155451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noTextEdit="1"/>
          </p:cNvSpPr>
          <p:nvPr>
            <p:ph type="sldImg"/>
          </p:nvPr>
        </p:nvSpPr>
        <p:spPr>
          <a:ln/>
        </p:spPr>
      </p:sp>
      <p:sp>
        <p:nvSpPr>
          <p:cNvPr id="13107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www.cisco.com</a:t>
            </a:r>
            <a:r>
              <a:rPr lang="en-US" altLang="x-none" dirty="0">
                <a:ea typeface="ＭＳ Ｐゴシック" charset="-128"/>
              </a:rPr>
              <a:t>/</a:t>
            </a:r>
            <a:r>
              <a:rPr lang="en-US" altLang="x-none" dirty="0" err="1">
                <a:ea typeface="ＭＳ Ｐゴシック" charset="-128"/>
              </a:rPr>
              <a:t>en</a:t>
            </a:r>
            <a:r>
              <a:rPr lang="en-US" altLang="x-none" dirty="0">
                <a:ea typeface="ＭＳ Ｐゴシック" charset="-128"/>
              </a:rPr>
              <a:t>/US/solutions/collateral/ns341/ns525/ns537/ns705/ns827/white_paper_c11-481360.pdf</a:t>
            </a:r>
          </a:p>
        </p:txBody>
      </p:sp>
    </p:spTree>
    <p:extLst>
      <p:ext uri="{BB962C8B-B14F-4D97-AF65-F5344CB8AC3E}">
        <p14:creationId xmlns:p14="http://schemas.microsoft.com/office/powerpoint/2010/main" val="38337826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p:cNvSpPr>
            <a:spLocks noGrp="1" noRot="1" noChangeAspect="1" noTextEdit="1"/>
          </p:cNvSpPr>
          <p:nvPr>
            <p:ph type="sldImg"/>
          </p:nvPr>
        </p:nvSpPr>
        <p:spPr>
          <a:ln/>
        </p:spPr>
      </p:sp>
      <p:sp>
        <p:nvSpPr>
          <p:cNvPr id="13312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641678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Rot="1" noChangeAspect="1" noChangeArrowheads="1" noTextEdit="1"/>
          </p:cNvSpPr>
          <p:nvPr>
            <p:ph type="sldImg"/>
          </p:nvPr>
        </p:nvSpPr>
        <p:spPr>
          <a:ln/>
        </p:spPr>
      </p:sp>
      <p:sp>
        <p:nvSpPr>
          <p:cNvPr id="1351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894542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noTextEdit="1"/>
          </p:cNvSpPr>
          <p:nvPr>
            <p:ph type="sldImg"/>
          </p:nvPr>
        </p:nvSpPr>
        <p:spPr>
          <a:ln/>
        </p:spPr>
      </p:sp>
      <p:sp>
        <p:nvSpPr>
          <p:cNvPr id="13721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1985314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TextEdit="1"/>
          </p:cNvSpPr>
          <p:nvPr>
            <p:ph type="sldImg"/>
          </p:nvPr>
        </p:nvSpPr>
        <p:spPr>
          <a:ln/>
        </p:spPr>
      </p:sp>
      <p:sp>
        <p:nvSpPr>
          <p:cNvPr id="1392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www.comscore.com</a:t>
            </a:r>
            <a:r>
              <a:rPr lang="en-US" altLang="x-none" dirty="0">
                <a:ea typeface="ＭＳ Ｐゴシック" charset="-128"/>
              </a:rPr>
              <a:t>/Insights/</a:t>
            </a:r>
            <a:r>
              <a:rPr lang="en-US" altLang="x-none" dirty="0" err="1">
                <a:ea typeface="ＭＳ Ｐゴシック" charset="-128"/>
              </a:rPr>
              <a:t>Press_Releases</a:t>
            </a:r>
            <a:r>
              <a:rPr lang="en-US" altLang="x-none" dirty="0">
                <a:ea typeface="ＭＳ Ｐゴシック" charset="-128"/>
              </a:rPr>
              <a:t>/2013/8/comScore_Media_Metrix_Ranks_Top_50_U.S._Web_Properties_for_July_2013</a:t>
            </a:r>
          </a:p>
        </p:txBody>
      </p:sp>
    </p:spTree>
    <p:extLst>
      <p:ext uri="{BB962C8B-B14F-4D97-AF65-F5344CB8AC3E}">
        <p14:creationId xmlns:p14="http://schemas.microsoft.com/office/powerpoint/2010/main" val="26186868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2879017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3A497B2-0396-804C-894A-2E76B4171F56}" type="slidenum">
              <a:rPr lang="en-US" altLang="en-US" sz="1200">
                <a:solidFill>
                  <a:srgbClr val="000000"/>
                </a:solidFill>
              </a:rPr>
              <a:pPr/>
              <a:t>78</a:t>
            </a:fld>
            <a:endParaRPr lang="en-US" altLang="en-US" sz="1200">
              <a:solidFill>
                <a:srgbClr val="000000"/>
              </a:solidFill>
            </a:endParaRPr>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37764554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r"/>
            <a:fld id="{34196E13-B118-A64E-A446-3168BD90C324}" type="slidenum">
              <a:rPr lang="en-US" altLang="x-none" sz="1200">
                <a:solidFill>
                  <a:srgbClr val="000000"/>
                </a:solidFill>
                <a:latin typeface="Comic Sans MS" charset="0"/>
              </a:rPr>
              <a:pPr algn="r"/>
              <a:t>79</a:t>
            </a:fld>
            <a:endParaRPr lang="en-US" altLang="x-none" sz="1200">
              <a:solidFill>
                <a:srgbClr val="000000"/>
              </a:solidFill>
              <a:latin typeface="Comic Sans MS" charset="0"/>
            </a:endParaRPr>
          </a:p>
        </p:txBody>
      </p:sp>
      <p:sp>
        <p:nvSpPr>
          <p:cNvPr id="143362" name="Rectangle 2"/>
          <p:cNvSpPr>
            <a:spLocks noGrp="1" noRot="1" noChangeAspect="1" noChangeArrowheads="1" noTextEdit="1"/>
          </p:cNvSpPr>
          <p:nvPr>
            <p:ph type="sldImg"/>
          </p:nvPr>
        </p:nvSpPr>
        <p:spPr>
          <a:xfrm>
            <a:off x="1258888" y="720725"/>
            <a:ext cx="4797425" cy="3600450"/>
          </a:xfrm>
          <a:ln/>
        </p:spPr>
      </p:sp>
      <p:sp>
        <p:nvSpPr>
          <p:cNvPr id="1433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2573074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p:cNvSpPr>
          <p:nvPr>
            <p:ph type="sldImg"/>
          </p:nvPr>
        </p:nvSpPr>
        <p:spPr>
          <a:ln/>
        </p:spPr>
      </p:sp>
      <p:sp>
        <p:nvSpPr>
          <p:cNvPr id="14541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x-none">
                <a:ea typeface="ＭＳ Ｐゴシック" charset="-128"/>
              </a:rPr>
              <a:t>Every increase of 20 ms in latency leads to 1% drop in click-through rate</a:t>
            </a:r>
            <a:br>
              <a:rPr lang="en-US" altLang="x-none">
                <a:ea typeface="ＭＳ Ｐゴシック" charset="-128"/>
              </a:rPr>
            </a:br>
            <a:endParaRPr lang="en-US" altLang="x-none">
              <a:ea typeface="ＭＳ Ｐゴシック" charset="-128"/>
            </a:endParaRPr>
          </a:p>
          <a:p>
            <a:r>
              <a:rPr lang="en-US" altLang="x-none">
                <a:ea typeface="ＭＳ Ｐゴシック" charset="-128"/>
              </a:rPr>
              <a:t>E-commerce abandonment zone: </a:t>
            </a:r>
          </a:p>
          <a:p>
            <a:pPr lvl="1"/>
            <a:r>
              <a:rPr lang="en-US" altLang="x-none">
                <a:ea typeface="ＭＳ Ｐゴシック" charset="-128"/>
              </a:rPr>
              <a:t>33% users will abandon a site takes longer than 4 sec [Jupiter]</a:t>
            </a:r>
          </a:p>
          <a:p>
            <a:endParaRPr lang="en-US" altLang="x-none">
              <a:ea typeface="ＭＳ Ｐゴシック" charset="-128"/>
            </a:endParaRPr>
          </a:p>
        </p:txBody>
      </p:sp>
      <p:sp>
        <p:nvSpPr>
          <p:cNvPr id="145411" name="Slide Number Placeholder 3"/>
          <p:cNvSpPr>
            <a:spLocks noGrp="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C48BD6C-B0B7-0C4A-9CA0-6AE66FA45B37}" type="slidenum">
              <a:rPr lang="en-US" altLang="x-none"/>
              <a:pPr/>
              <a:t>80</a:t>
            </a:fld>
            <a:endParaRPr lang="en-US" altLang="x-none"/>
          </a:p>
        </p:txBody>
      </p:sp>
    </p:spTree>
    <p:extLst>
      <p:ext uri="{BB962C8B-B14F-4D97-AF65-F5344CB8AC3E}">
        <p14:creationId xmlns:p14="http://schemas.microsoft.com/office/powerpoint/2010/main" val="31759178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Rot="1" noChangeAspect="1" noChangeArrowheads="1" noTextEdit="1"/>
          </p:cNvSpPr>
          <p:nvPr>
            <p:ph type="sldImg"/>
          </p:nvPr>
        </p:nvSpPr>
        <p:spPr>
          <a:ln/>
        </p:spPr>
      </p:sp>
      <p:sp>
        <p:nvSpPr>
          <p:cNvPr id="1474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8657470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Rot="1" noChangeAspect="1" noChangeArrowheads="1" noTextEdit="1"/>
          </p:cNvSpPr>
          <p:nvPr>
            <p:ph type="sldImg"/>
          </p:nvPr>
        </p:nvSpPr>
        <p:spPr>
          <a:ln/>
        </p:spPr>
      </p:sp>
      <p:sp>
        <p:nvSpPr>
          <p:cNvPr id="14950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8941643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Image Placeholder 1"/>
          <p:cNvSpPr>
            <a:spLocks noGrp="1" noRot="1" noChangeAspect="1" noTextEdit="1"/>
          </p:cNvSpPr>
          <p:nvPr>
            <p:ph type="sldImg"/>
          </p:nvPr>
        </p:nvSpPr>
        <p:spPr>
          <a:ln/>
        </p:spPr>
      </p:sp>
      <p:sp>
        <p:nvSpPr>
          <p:cNvPr id="15155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3098864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Rot="1" noChangeAspect="1" noChangeArrowheads="1" noTextEdit="1"/>
          </p:cNvSpPr>
          <p:nvPr>
            <p:ph type="sldImg"/>
          </p:nvPr>
        </p:nvSpPr>
        <p:spPr>
          <a:ln/>
        </p:spPr>
      </p:sp>
      <p:sp>
        <p:nvSpPr>
          <p:cNvPr id="266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854116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770557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ln/>
        </p:spPr>
      </p:sp>
      <p:sp>
        <p:nvSpPr>
          <p:cNvPr id="307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16322365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ln/>
        </p:spPr>
      </p:sp>
      <p:sp>
        <p:nvSpPr>
          <p:cNvPr id="327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29246589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xfrm>
            <a:off x="1227138" y="712788"/>
            <a:ext cx="4854575" cy="3643312"/>
          </a:xfrm>
          <a:ln/>
        </p:spPr>
      </p:sp>
      <p:sp>
        <p:nvSpPr>
          <p:cNvPr id="34818" name="Rectangle 3"/>
          <p:cNvSpPr>
            <a:spLocks noGrp="1" noChangeArrowheads="1"/>
          </p:cNvSpPr>
          <p:nvPr>
            <p:ph type="body" idx="1"/>
          </p:nvPr>
        </p:nvSpPr>
        <p:spPr>
          <a:xfrm>
            <a:off x="965200" y="4595813"/>
            <a:ext cx="5373688" cy="427831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6305" tIns="48156" rIns="96305" bIns="48156"/>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42864962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Rot="1" noChangeAspect="1" noChangeArrowheads="1" noTextEdit="1"/>
          </p:cNvSpPr>
          <p:nvPr>
            <p:ph type="sldImg"/>
          </p:nvPr>
        </p:nvSpPr>
        <p:spPr>
          <a:ln/>
        </p:spPr>
      </p:sp>
      <p:sp>
        <p:nvSpPr>
          <p:cNvPr id="3686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10249811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Rot="1" noChangeAspect="1" noChangeArrowheads="1" noTextEdit="1"/>
          </p:cNvSpPr>
          <p:nvPr>
            <p:ph type="sldImg"/>
          </p:nvPr>
        </p:nvSpPr>
        <p:spPr>
          <a:ln/>
        </p:spPr>
      </p:sp>
      <p:sp>
        <p:nvSpPr>
          <p:cNvPr id="3891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8077592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latin typeface="Arial" charset="0"/>
                <a:ea typeface="ＭＳ Ｐゴシック" charset="-128"/>
              </a:rPr>
              <a:t>http://www.classicrotaryphones.com/new-england-operators2_big.jpg</a:t>
            </a:r>
          </a:p>
        </p:txBody>
      </p:sp>
    </p:spTree>
    <p:extLst>
      <p:ext uri="{BB962C8B-B14F-4D97-AF65-F5344CB8AC3E}">
        <p14:creationId xmlns:p14="http://schemas.microsoft.com/office/powerpoint/2010/main" val="22313062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a:ln/>
        </p:spPr>
      </p:sp>
      <p:sp>
        <p:nvSpPr>
          <p:cNvPr id="4301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12769516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ln/>
        </p:spPr>
      </p:sp>
      <p:sp>
        <p:nvSpPr>
          <p:cNvPr id="450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16735038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ChangeArrowheads="1" noTextEdit="1"/>
          </p:cNvSpPr>
          <p:nvPr>
            <p:ph type="sldImg"/>
          </p:nvPr>
        </p:nvSpPr>
        <p:spPr>
          <a:xfrm>
            <a:off x="1227138" y="712788"/>
            <a:ext cx="4854575" cy="3643312"/>
          </a:xfrm>
          <a:ln/>
        </p:spPr>
      </p:sp>
      <p:sp>
        <p:nvSpPr>
          <p:cNvPr id="47106" name="Rectangle 3"/>
          <p:cNvSpPr>
            <a:spLocks noGrp="1" noChangeArrowheads="1"/>
          </p:cNvSpPr>
          <p:nvPr>
            <p:ph type="body" idx="1"/>
          </p:nvPr>
        </p:nvSpPr>
        <p:spPr>
          <a:xfrm>
            <a:off x="965200" y="4595813"/>
            <a:ext cx="5373688" cy="427831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6305" tIns="48156" rIns="96305" bIns="48156"/>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203933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a:ln/>
        </p:spPr>
      </p:sp>
      <p:sp>
        <p:nvSpPr>
          <p:cNvPr id="4301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ln/>
        </p:spPr>
      </p:sp>
      <p:sp>
        <p:nvSpPr>
          <p:cNvPr id="450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88" y="2133600"/>
            <a:ext cx="7781925" cy="1473200"/>
          </a:xfrm>
        </p:spPr>
        <p:txBody>
          <a:bodyPr/>
          <a:lstStyle/>
          <a:p>
            <a:r>
              <a:rPr lang="en-US"/>
              <a:t>Click to edit Master title style</a:t>
            </a:r>
          </a:p>
        </p:txBody>
      </p:sp>
      <p:sp>
        <p:nvSpPr>
          <p:cNvPr id="3" name="Subtitle 2"/>
          <p:cNvSpPr>
            <a:spLocks noGrp="1"/>
          </p:cNvSpPr>
          <p:nvPr>
            <p:ph type="subTitle" idx="1"/>
          </p:nvPr>
        </p:nvSpPr>
        <p:spPr>
          <a:xfrm>
            <a:off x="1373188" y="3894138"/>
            <a:ext cx="6410325" cy="17557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p:cNvSpPr>
            <a:spLocks noGrp="1" noChangeArrowheads="1"/>
          </p:cNvSpPr>
          <p:nvPr>
            <p:ph type="dt" sz="half" idx="10"/>
          </p:nvPr>
        </p:nvSpPr>
        <p:spPr>
          <a:ln/>
        </p:spPr>
        <p:txBody>
          <a:bodyPr/>
          <a:lstStyle>
            <a:lvl1pPr>
              <a:defRPr/>
            </a:lvl1pPr>
          </a:lstStyle>
          <a:p>
            <a:fld id="{28EDB987-7680-8E4D-ADBF-0354B3743011}" type="datetime1">
              <a:rPr lang="en-US" altLang="x-none"/>
              <a:pPr/>
              <a:t>9/11/22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04A4AA04-0ED3-9B41-BA54-43A18A7C5CA1}" type="slidenum">
              <a:rPr lang="en-US" altLang="x-none"/>
              <a:pPr/>
              <a:t>‹#›</a:t>
            </a:fld>
            <a:endParaRPr lang="en-US" altLang="x-none"/>
          </a:p>
        </p:txBody>
      </p:sp>
    </p:spTree>
    <p:extLst>
      <p:ext uri="{BB962C8B-B14F-4D97-AF65-F5344CB8AC3E}">
        <p14:creationId xmlns:p14="http://schemas.microsoft.com/office/powerpoint/2010/main" val="1373010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08E5021F-1EA0-6049-8E20-1EE124CEAAF7}" type="datetime1">
              <a:rPr lang="en-US" altLang="x-none"/>
              <a:pPr/>
              <a:t>9/11/22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C6FAA045-73D4-B648-888A-84DB9F1D0082}" type="slidenum">
              <a:rPr lang="en-US" altLang="x-none"/>
              <a:pPr/>
              <a:t>‹#›</a:t>
            </a:fld>
            <a:endParaRPr lang="en-US" altLang="x-none"/>
          </a:p>
        </p:txBody>
      </p:sp>
    </p:spTree>
    <p:extLst>
      <p:ext uri="{BB962C8B-B14F-4D97-AF65-F5344CB8AC3E}">
        <p14:creationId xmlns:p14="http://schemas.microsoft.com/office/powerpoint/2010/main" val="692726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5" y="228600"/>
            <a:ext cx="1944688"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86425"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C9F1C987-D171-C444-AA79-7308BD6F6F7F}" type="datetime1">
              <a:rPr lang="en-US" altLang="x-none"/>
              <a:pPr/>
              <a:t>9/11/22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149D2B19-41B3-6247-94D8-BBAC18AFD760}" type="slidenum">
              <a:rPr lang="en-US" altLang="x-none"/>
              <a:pPr/>
              <a:t>‹#›</a:t>
            </a:fld>
            <a:endParaRPr lang="en-US" altLang="x-none"/>
          </a:p>
        </p:txBody>
      </p:sp>
    </p:spTree>
    <p:extLst>
      <p:ext uri="{BB962C8B-B14F-4D97-AF65-F5344CB8AC3E}">
        <p14:creationId xmlns:p14="http://schemas.microsoft.com/office/powerpoint/2010/main" val="1143098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0" y="1603375"/>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BE91CC1C-AD43-4944-BD37-E793F76797F8}" type="datetime1">
              <a:rPr lang="en-US" altLang="x-none"/>
              <a:pPr/>
              <a:t>9/11/22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120F60C1-DDC1-7E47-A164-022BDDF139E4}" type="slidenum">
              <a:rPr lang="en-US" altLang="x-none"/>
              <a:pPr/>
              <a:t>‹#›</a:t>
            </a:fld>
            <a:endParaRPr lang="en-US" altLang="x-none"/>
          </a:p>
        </p:txBody>
      </p:sp>
    </p:spTree>
    <p:extLst>
      <p:ext uri="{BB962C8B-B14F-4D97-AF65-F5344CB8AC3E}">
        <p14:creationId xmlns:p14="http://schemas.microsoft.com/office/powerpoint/2010/main" val="675178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89" y="2133600"/>
            <a:ext cx="7781925" cy="1473200"/>
          </a:xfrm>
        </p:spPr>
        <p:txBody>
          <a:bodyPr/>
          <a:lstStyle/>
          <a:p>
            <a:r>
              <a:rPr lang="en-US"/>
              <a:t>Click to edit Master title style</a:t>
            </a:r>
          </a:p>
        </p:txBody>
      </p:sp>
      <p:sp>
        <p:nvSpPr>
          <p:cNvPr id="3" name="Subtitle 2"/>
          <p:cNvSpPr>
            <a:spLocks noGrp="1"/>
          </p:cNvSpPr>
          <p:nvPr>
            <p:ph type="subTitle" idx="1"/>
          </p:nvPr>
        </p:nvSpPr>
        <p:spPr>
          <a:xfrm>
            <a:off x="1373189" y="3894138"/>
            <a:ext cx="6410325" cy="1755775"/>
          </a:xfrm>
        </p:spPr>
        <p:txBody>
          <a:bodyPr/>
          <a:lstStyle>
            <a:lvl1pPr marL="0" indent="0" algn="ctr">
              <a:buNone/>
              <a:defRPr/>
            </a:lvl1pPr>
            <a:lvl2pPr marL="457153" indent="0" algn="ctr">
              <a:buNone/>
              <a:defRPr/>
            </a:lvl2pPr>
            <a:lvl3pPr marL="914306" indent="0" algn="ctr">
              <a:buNone/>
              <a:defRPr/>
            </a:lvl3pPr>
            <a:lvl4pPr marL="1371459" indent="0" algn="ctr">
              <a:buNone/>
              <a:defRPr/>
            </a:lvl4pPr>
            <a:lvl5pPr marL="1828613" indent="0" algn="ctr">
              <a:buNone/>
              <a:defRPr/>
            </a:lvl5pPr>
            <a:lvl6pPr marL="2285766" indent="0" algn="ctr">
              <a:buNone/>
              <a:defRPr/>
            </a:lvl6pPr>
            <a:lvl7pPr marL="2742919" indent="0" algn="ctr">
              <a:buNone/>
              <a:defRPr/>
            </a:lvl7pPr>
            <a:lvl8pPr marL="3200072" indent="0" algn="ctr">
              <a:buNone/>
              <a:defRPr/>
            </a:lvl8pPr>
            <a:lvl9pPr marL="3657226" indent="0" algn="ctr">
              <a:buNone/>
              <a:defRPr/>
            </a:lvl9pPr>
          </a:lstStyle>
          <a:p>
            <a:r>
              <a:rPr lang="en-US"/>
              <a:t>Click to edit Master subtitle style</a:t>
            </a:r>
          </a:p>
        </p:txBody>
      </p:sp>
      <p:sp>
        <p:nvSpPr>
          <p:cNvPr id="4" name="Rectangle 10"/>
          <p:cNvSpPr>
            <a:spLocks noGrp="1" noChangeArrowheads="1"/>
          </p:cNvSpPr>
          <p:nvPr>
            <p:ph type="dt" sz="half" idx="10"/>
          </p:nvPr>
        </p:nvSpPr>
        <p:spPr>
          <a:ln/>
        </p:spPr>
        <p:txBody>
          <a:bodyPr/>
          <a:lstStyle>
            <a:lvl1pPr>
              <a:defRPr/>
            </a:lvl1pPr>
          </a:lstStyle>
          <a:p>
            <a:fld id="{FBC7B5F5-AE06-3B48-8D58-69469458CA8F}" type="datetime1">
              <a:rPr lang="en-US" altLang="x-none"/>
              <a:pPr/>
              <a:t>9/11/22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B3A30012-EC4E-D442-B1AB-853B7BB1D831}" type="slidenum">
              <a:rPr lang="en-US" altLang="x-none"/>
              <a:pPr/>
              <a:t>‹#›</a:t>
            </a:fld>
            <a:endParaRPr lang="en-US" altLang="x-none"/>
          </a:p>
        </p:txBody>
      </p:sp>
    </p:spTree>
    <p:extLst>
      <p:ext uri="{BB962C8B-B14F-4D97-AF65-F5344CB8AC3E}">
        <p14:creationId xmlns:p14="http://schemas.microsoft.com/office/powerpoint/2010/main" val="421761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E6AB5DEE-913A-CD4E-A2FC-502F920E6EAB}" type="datetime1">
              <a:rPr lang="en-US" altLang="x-none"/>
              <a:pPr/>
              <a:t>9/11/22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74E0FBDC-1D58-A74A-B477-66C729D6A5CA}" type="slidenum">
              <a:rPr lang="en-US" altLang="x-none"/>
              <a:pPr/>
              <a:t>‹#›</a:t>
            </a:fld>
            <a:endParaRPr lang="en-US" altLang="x-none"/>
          </a:p>
        </p:txBody>
      </p:sp>
    </p:spTree>
    <p:extLst>
      <p:ext uri="{BB962C8B-B14F-4D97-AF65-F5344CB8AC3E}">
        <p14:creationId xmlns:p14="http://schemas.microsoft.com/office/powerpoint/2010/main" val="18457642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4414838"/>
            <a:ext cx="7781925" cy="13652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3900" y="2911476"/>
            <a:ext cx="7781925" cy="1503363"/>
          </a:xfrm>
        </p:spPr>
        <p:txBody>
          <a:bodyPr anchor="b"/>
          <a:lstStyle>
            <a:lvl1pPr marL="0" indent="0">
              <a:buNone/>
              <a:defRPr sz="2000"/>
            </a:lvl1pPr>
            <a:lvl2pPr marL="457153" indent="0">
              <a:buNone/>
              <a:defRPr sz="1800"/>
            </a:lvl2pPr>
            <a:lvl3pPr marL="914306" indent="0">
              <a:buNone/>
              <a:defRPr sz="1600"/>
            </a:lvl3pPr>
            <a:lvl4pPr marL="1371459" indent="0">
              <a:buNone/>
              <a:defRPr sz="1400"/>
            </a:lvl4pPr>
            <a:lvl5pPr marL="1828613" indent="0">
              <a:buNone/>
              <a:defRPr sz="1400"/>
            </a:lvl5pPr>
            <a:lvl6pPr marL="2285766" indent="0">
              <a:buNone/>
              <a:defRPr sz="1400"/>
            </a:lvl6pPr>
            <a:lvl7pPr marL="2742919" indent="0">
              <a:buNone/>
              <a:defRPr sz="1400"/>
            </a:lvl7pPr>
            <a:lvl8pPr marL="3200072" indent="0">
              <a:buNone/>
              <a:defRPr sz="1400"/>
            </a:lvl8pPr>
            <a:lvl9pPr marL="3657226" indent="0">
              <a:buNone/>
              <a:defRPr sz="1400"/>
            </a:lvl9pPr>
          </a:lstStyle>
          <a:p>
            <a:pPr lvl="0"/>
            <a:r>
              <a:rPr lang="en-US"/>
              <a:t>Click to edit Master text styles</a:t>
            </a:r>
          </a:p>
        </p:txBody>
      </p:sp>
      <p:sp>
        <p:nvSpPr>
          <p:cNvPr id="4" name="Rectangle 10"/>
          <p:cNvSpPr>
            <a:spLocks noGrp="1" noChangeArrowheads="1"/>
          </p:cNvSpPr>
          <p:nvPr>
            <p:ph type="dt" sz="half" idx="10"/>
          </p:nvPr>
        </p:nvSpPr>
        <p:spPr>
          <a:ln/>
        </p:spPr>
        <p:txBody>
          <a:bodyPr/>
          <a:lstStyle>
            <a:lvl1pPr>
              <a:defRPr/>
            </a:lvl1pPr>
          </a:lstStyle>
          <a:p>
            <a:fld id="{05788BFC-9756-E94C-8CB1-C1747F8A7071}" type="datetime1">
              <a:rPr lang="en-US" altLang="x-none"/>
              <a:pPr/>
              <a:t>9/11/22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9639A8E7-D724-BB4C-AD4C-27AD32175DF3}" type="slidenum">
              <a:rPr lang="en-US" altLang="x-none"/>
              <a:pPr/>
              <a:t>‹#›</a:t>
            </a:fld>
            <a:endParaRPr lang="en-US" altLang="x-none"/>
          </a:p>
        </p:txBody>
      </p:sp>
    </p:spTree>
    <p:extLst>
      <p:ext uri="{BB962C8B-B14F-4D97-AF65-F5344CB8AC3E}">
        <p14:creationId xmlns:p14="http://schemas.microsoft.com/office/powerpoint/2010/main" val="1358401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1" y="1603376"/>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4" y="1603376"/>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376ABFD5-3250-0E45-8020-CEFC66C0D665}" type="datetime1">
              <a:rPr lang="en-US" altLang="x-none"/>
              <a:pPr/>
              <a:t>9/11/22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624CBD62-7F1B-DE4F-98A8-1271FDA7DAB2}" type="slidenum">
              <a:rPr lang="en-US" altLang="x-none"/>
              <a:pPr/>
              <a:t>‹#›</a:t>
            </a:fld>
            <a:endParaRPr lang="en-US" altLang="x-none"/>
          </a:p>
        </p:txBody>
      </p:sp>
    </p:spTree>
    <p:extLst>
      <p:ext uri="{BB962C8B-B14F-4D97-AF65-F5344CB8AC3E}">
        <p14:creationId xmlns:p14="http://schemas.microsoft.com/office/powerpoint/2010/main" val="757157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300" cy="11461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8288"/>
            <a:ext cx="4046538" cy="641350"/>
          </a:xfrm>
        </p:spPr>
        <p:txBody>
          <a:bodyPr anchor="b"/>
          <a:lstStyle>
            <a:lvl1pPr marL="0" indent="0">
              <a:buNone/>
              <a:defRPr sz="2400" b="1"/>
            </a:lvl1pPr>
            <a:lvl2pPr marL="457153" indent="0">
              <a:buNone/>
              <a:defRPr sz="2000" b="1"/>
            </a:lvl2pPr>
            <a:lvl3pPr marL="914306" indent="0">
              <a:buNone/>
              <a:defRPr sz="1800" b="1"/>
            </a:lvl3pPr>
            <a:lvl4pPr marL="1371459" indent="0">
              <a:buNone/>
              <a:defRPr sz="1600" b="1"/>
            </a:lvl4pPr>
            <a:lvl5pPr marL="1828613"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51375" y="1538288"/>
            <a:ext cx="4048125" cy="641350"/>
          </a:xfrm>
        </p:spPr>
        <p:txBody>
          <a:bodyPr anchor="b"/>
          <a:lstStyle>
            <a:lvl1pPr marL="0" indent="0">
              <a:buNone/>
              <a:defRPr sz="2400" b="1"/>
            </a:lvl1pPr>
            <a:lvl2pPr marL="457153" indent="0">
              <a:buNone/>
              <a:defRPr sz="2000" b="1"/>
            </a:lvl2pPr>
            <a:lvl3pPr marL="914306" indent="0">
              <a:buNone/>
              <a:defRPr sz="1800" b="1"/>
            </a:lvl3pPr>
            <a:lvl4pPr marL="1371459" indent="0">
              <a:buNone/>
              <a:defRPr sz="1600" b="1"/>
            </a:lvl4pPr>
            <a:lvl5pPr marL="1828613"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dt" sz="half" idx="10"/>
          </p:nvPr>
        </p:nvSpPr>
        <p:spPr>
          <a:ln/>
        </p:spPr>
        <p:txBody>
          <a:bodyPr/>
          <a:lstStyle>
            <a:lvl1pPr>
              <a:defRPr/>
            </a:lvl1pPr>
          </a:lstStyle>
          <a:p>
            <a:fld id="{F8318F98-E15A-8746-AA7E-4411A81E92DF}" type="datetime1">
              <a:rPr lang="en-US" altLang="x-none"/>
              <a:pPr/>
              <a:t>9/11/22</a:t>
            </a:fld>
            <a:endParaRPr lang="en-US" altLang="x-none"/>
          </a:p>
        </p:txBody>
      </p:sp>
      <p:sp>
        <p:nvSpPr>
          <p:cNvPr id="8"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9" name="Rectangle 12"/>
          <p:cNvSpPr>
            <a:spLocks noGrp="1" noChangeArrowheads="1"/>
          </p:cNvSpPr>
          <p:nvPr>
            <p:ph type="sldNum" sz="quarter" idx="12"/>
          </p:nvPr>
        </p:nvSpPr>
        <p:spPr>
          <a:ln/>
        </p:spPr>
        <p:txBody>
          <a:bodyPr/>
          <a:lstStyle>
            <a:lvl1pPr>
              <a:defRPr/>
            </a:lvl1pPr>
          </a:lstStyle>
          <a:p>
            <a:fld id="{92DB355D-B4AF-9141-8674-F03A6C11E7E2}" type="slidenum">
              <a:rPr lang="en-US" altLang="x-none"/>
              <a:pPr/>
              <a:t>‹#›</a:t>
            </a:fld>
            <a:endParaRPr lang="en-US" altLang="x-none"/>
          </a:p>
        </p:txBody>
      </p:sp>
    </p:spTree>
    <p:extLst>
      <p:ext uri="{BB962C8B-B14F-4D97-AF65-F5344CB8AC3E}">
        <p14:creationId xmlns:p14="http://schemas.microsoft.com/office/powerpoint/2010/main" val="17070402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dt" sz="half" idx="10"/>
          </p:nvPr>
        </p:nvSpPr>
        <p:spPr>
          <a:ln/>
        </p:spPr>
        <p:txBody>
          <a:bodyPr/>
          <a:lstStyle>
            <a:lvl1pPr>
              <a:defRPr/>
            </a:lvl1pPr>
          </a:lstStyle>
          <a:p>
            <a:fld id="{F8412EF4-0632-9746-970C-D54E60210CA0}" type="datetime1">
              <a:rPr lang="en-US" altLang="x-none"/>
              <a:pPr/>
              <a:t>9/11/22</a:t>
            </a:fld>
            <a:endParaRPr lang="en-US" altLang="x-none"/>
          </a:p>
        </p:txBody>
      </p:sp>
      <p:sp>
        <p:nvSpPr>
          <p:cNvPr id="4"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5" name="Rectangle 12"/>
          <p:cNvSpPr>
            <a:spLocks noGrp="1" noChangeArrowheads="1"/>
          </p:cNvSpPr>
          <p:nvPr>
            <p:ph type="sldNum" sz="quarter" idx="12"/>
          </p:nvPr>
        </p:nvSpPr>
        <p:spPr>
          <a:ln/>
        </p:spPr>
        <p:txBody>
          <a:bodyPr/>
          <a:lstStyle>
            <a:lvl1pPr>
              <a:defRPr/>
            </a:lvl1pPr>
          </a:lstStyle>
          <a:p>
            <a:fld id="{9CBD02A0-D767-4149-A48D-2C925B804BC1}" type="slidenum">
              <a:rPr lang="en-US" altLang="x-none"/>
              <a:pPr/>
              <a:t>‹#›</a:t>
            </a:fld>
            <a:endParaRPr lang="en-US" altLang="x-none"/>
          </a:p>
        </p:txBody>
      </p:sp>
    </p:spTree>
    <p:extLst>
      <p:ext uri="{BB962C8B-B14F-4D97-AF65-F5344CB8AC3E}">
        <p14:creationId xmlns:p14="http://schemas.microsoft.com/office/powerpoint/2010/main" val="1991760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fld id="{255C4CD7-B811-844D-A82D-7A8CA5BCE9FB}" type="datetime1">
              <a:rPr lang="en-US" altLang="x-none"/>
              <a:pPr/>
              <a:t>9/11/22</a:t>
            </a:fld>
            <a:endParaRPr lang="en-US" altLang="x-none"/>
          </a:p>
        </p:txBody>
      </p:sp>
      <p:sp>
        <p:nvSpPr>
          <p:cNvPr id="3"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4" name="Rectangle 12"/>
          <p:cNvSpPr>
            <a:spLocks noGrp="1" noChangeArrowheads="1"/>
          </p:cNvSpPr>
          <p:nvPr>
            <p:ph type="sldNum" sz="quarter" idx="12"/>
          </p:nvPr>
        </p:nvSpPr>
        <p:spPr>
          <a:ln/>
        </p:spPr>
        <p:txBody>
          <a:bodyPr/>
          <a:lstStyle>
            <a:lvl1pPr>
              <a:defRPr/>
            </a:lvl1pPr>
          </a:lstStyle>
          <a:p>
            <a:fld id="{29B016D6-2DD9-4E49-9964-129B81F949C9}" type="slidenum">
              <a:rPr lang="en-US" altLang="x-none"/>
              <a:pPr/>
              <a:t>‹#›</a:t>
            </a:fld>
            <a:endParaRPr lang="en-US" altLang="x-none"/>
          </a:p>
        </p:txBody>
      </p:sp>
    </p:spTree>
    <p:extLst>
      <p:ext uri="{BB962C8B-B14F-4D97-AF65-F5344CB8AC3E}">
        <p14:creationId xmlns:p14="http://schemas.microsoft.com/office/powerpoint/2010/main" val="548844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843D6609-1A66-F141-A053-1FE63D591DD1}" type="datetime1">
              <a:rPr lang="en-US" altLang="x-none"/>
              <a:pPr/>
              <a:t>9/11/22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F1BC9A0C-B9C7-D94C-BB05-DB5EC86B0AC6}" type="slidenum">
              <a:rPr lang="en-US" altLang="x-none"/>
              <a:pPr/>
              <a:t>‹#›</a:t>
            </a:fld>
            <a:endParaRPr lang="en-US" altLang="x-none"/>
          </a:p>
        </p:txBody>
      </p:sp>
    </p:spTree>
    <p:extLst>
      <p:ext uri="{BB962C8B-B14F-4D97-AF65-F5344CB8AC3E}">
        <p14:creationId xmlns:p14="http://schemas.microsoft.com/office/powerpoint/2010/main" val="1483888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1"/>
            <a:ext cx="3013075" cy="11652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9814" y="273051"/>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8275"/>
            <a:ext cx="3013075" cy="4699000"/>
          </a:xfrm>
        </p:spPr>
        <p:txBody>
          <a:bodyPr/>
          <a:lstStyle>
            <a:lvl1pPr marL="0" indent="0">
              <a:buNone/>
              <a:defRPr sz="1400"/>
            </a:lvl1pPr>
            <a:lvl2pPr marL="457153" indent="0">
              <a:buNone/>
              <a:defRPr sz="1200"/>
            </a:lvl2pPr>
            <a:lvl3pPr marL="914306" indent="0">
              <a:buNone/>
              <a:defRPr sz="1000"/>
            </a:lvl3pPr>
            <a:lvl4pPr marL="1371459" indent="0">
              <a:buNone/>
              <a:defRPr sz="900"/>
            </a:lvl4pPr>
            <a:lvl5pPr marL="1828613"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5BEBB59D-1EA0-6E4A-83DD-5BFCA85D3A5D}" type="datetime1">
              <a:rPr lang="en-US" altLang="x-none"/>
              <a:pPr/>
              <a:t>9/11/22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A874B6AD-535F-3748-BCC1-EF08F16544A1}" type="slidenum">
              <a:rPr lang="en-US" altLang="x-none"/>
              <a:pPr/>
              <a:t>‹#›</a:t>
            </a:fld>
            <a:endParaRPr lang="en-US" altLang="x-none"/>
          </a:p>
        </p:txBody>
      </p:sp>
    </p:spTree>
    <p:extLst>
      <p:ext uri="{BB962C8B-B14F-4D97-AF65-F5344CB8AC3E}">
        <p14:creationId xmlns:p14="http://schemas.microsoft.com/office/powerpoint/2010/main" val="982776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5463" y="4810125"/>
            <a:ext cx="549275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5463" y="614363"/>
            <a:ext cx="5492750" cy="4122737"/>
          </a:xfrm>
        </p:spPr>
        <p:txBody>
          <a:bodyPr/>
          <a:lstStyle>
            <a:lvl1pPr marL="0" indent="0">
              <a:buNone/>
              <a:defRPr sz="3200"/>
            </a:lvl1pPr>
            <a:lvl2pPr marL="457153" indent="0">
              <a:buNone/>
              <a:defRPr sz="2800"/>
            </a:lvl2pPr>
            <a:lvl3pPr marL="914306" indent="0">
              <a:buNone/>
              <a:defRPr sz="2400"/>
            </a:lvl3pPr>
            <a:lvl4pPr marL="1371459" indent="0">
              <a:buNone/>
              <a:defRPr sz="2000"/>
            </a:lvl4pPr>
            <a:lvl5pPr marL="1828613" indent="0">
              <a:buNone/>
              <a:defRPr sz="2000"/>
            </a:lvl5pPr>
            <a:lvl6pPr marL="2285766" indent="0">
              <a:buNone/>
              <a:defRPr sz="2000"/>
            </a:lvl6pPr>
            <a:lvl7pPr marL="2742919" indent="0">
              <a:buNone/>
              <a:defRPr sz="2000"/>
            </a:lvl7pPr>
            <a:lvl8pPr marL="3200072" indent="0">
              <a:buNone/>
              <a:defRPr sz="2000"/>
            </a:lvl8pPr>
            <a:lvl9pPr marL="3657226" indent="0">
              <a:buNone/>
              <a:defRPr sz="2000"/>
            </a:lvl9pPr>
          </a:lstStyle>
          <a:p>
            <a:pPr lvl="0"/>
            <a:endParaRPr lang="en-US" noProof="0"/>
          </a:p>
        </p:txBody>
      </p:sp>
      <p:sp>
        <p:nvSpPr>
          <p:cNvPr id="4" name="Text Placeholder 3"/>
          <p:cNvSpPr>
            <a:spLocks noGrp="1"/>
          </p:cNvSpPr>
          <p:nvPr>
            <p:ph type="body" sz="half" idx="2"/>
          </p:nvPr>
        </p:nvSpPr>
        <p:spPr>
          <a:xfrm>
            <a:off x="1795463" y="5376863"/>
            <a:ext cx="5492750" cy="806450"/>
          </a:xfrm>
        </p:spPr>
        <p:txBody>
          <a:bodyPr/>
          <a:lstStyle>
            <a:lvl1pPr marL="0" indent="0">
              <a:buNone/>
              <a:defRPr sz="1400"/>
            </a:lvl1pPr>
            <a:lvl2pPr marL="457153" indent="0">
              <a:buNone/>
              <a:defRPr sz="1200"/>
            </a:lvl2pPr>
            <a:lvl3pPr marL="914306" indent="0">
              <a:buNone/>
              <a:defRPr sz="1000"/>
            </a:lvl3pPr>
            <a:lvl4pPr marL="1371459" indent="0">
              <a:buNone/>
              <a:defRPr sz="900"/>
            </a:lvl4pPr>
            <a:lvl5pPr marL="1828613"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EF14277D-F64B-DF4E-853F-59ADC85E1985}" type="datetime1">
              <a:rPr lang="en-US" altLang="x-none"/>
              <a:pPr/>
              <a:t>9/11/22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876AD11A-CBD8-BF4E-B6A5-5DCAECEE8F98}" type="slidenum">
              <a:rPr lang="en-US" altLang="x-none"/>
              <a:pPr/>
              <a:t>‹#›</a:t>
            </a:fld>
            <a:endParaRPr lang="en-US" altLang="x-none"/>
          </a:p>
        </p:txBody>
      </p:sp>
    </p:spTree>
    <p:extLst>
      <p:ext uri="{BB962C8B-B14F-4D97-AF65-F5344CB8AC3E}">
        <p14:creationId xmlns:p14="http://schemas.microsoft.com/office/powerpoint/2010/main" val="12358561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FE3B3AD6-E92D-6343-BC46-29EE81E439C7}" type="datetime1">
              <a:rPr lang="en-US" altLang="x-none"/>
              <a:pPr/>
              <a:t>9/11/22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79DB64D8-25B4-E24E-8E1B-8112C2504696}" type="slidenum">
              <a:rPr lang="en-US" altLang="x-none"/>
              <a:pPr/>
              <a:t>‹#›</a:t>
            </a:fld>
            <a:endParaRPr lang="en-US" altLang="x-none"/>
          </a:p>
        </p:txBody>
      </p:sp>
    </p:spTree>
    <p:extLst>
      <p:ext uri="{BB962C8B-B14F-4D97-AF65-F5344CB8AC3E}">
        <p14:creationId xmlns:p14="http://schemas.microsoft.com/office/powerpoint/2010/main" val="5722103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6" y="228601"/>
            <a:ext cx="1944688"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1" y="228601"/>
            <a:ext cx="5686425"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FBED102E-2FA3-E246-81AA-94085BDBF431}" type="datetime1">
              <a:rPr lang="en-US" altLang="x-none"/>
              <a:pPr/>
              <a:t>9/11/22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CB5641F6-534E-AF48-B105-2BC9639B07E2}" type="slidenum">
              <a:rPr lang="en-US" altLang="x-none"/>
              <a:pPr/>
              <a:t>‹#›</a:t>
            </a:fld>
            <a:endParaRPr lang="en-US" altLang="x-none"/>
          </a:p>
        </p:txBody>
      </p:sp>
    </p:spTree>
    <p:extLst>
      <p:ext uri="{BB962C8B-B14F-4D97-AF65-F5344CB8AC3E}">
        <p14:creationId xmlns:p14="http://schemas.microsoft.com/office/powerpoint/2010/main" val="7076484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1" y="1603376"/>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4" y="1603376"/>
            <a:ext cx="3816350"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195284ED-4DB0-744B-BC3E-510CD96762E6}" type="datetime1">
              <a:rPr lang="en-US" altLang="x-none"/>
              <a:pPr/>
              <a:t>9/11/22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8956DA98-ADEB-F040-9182-474A32C5DD37}" type="slidenum">
              <a:rPr lang="en-US" altLang="x-none"/>
              <a:pPr/>
              <a:t>‹#›</a:t>
            </a:fld>
            <a:endParaRPr lang="en-US" altLang="x-none"/>
          </a:p>
        </p:txBody>
      </p:sp>
    </p:spTree>
    <p:extLst>
      <p:ext uri="{BB962C8B-B14F-4D97-AF65-F5344CB8AC3E}">
        <p14:creationId xmlns:p14="http://schemas.microsoft.com/office/powerpoint/2010/main" val="682423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4414838"/>
            <a:ext cx="7781925" cy="13652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3900" y="2911475"/>
            <a:ext cx="7781925" cy="1503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p:cNvSpPr>
            <a:spLocks noGrp="1" noChangeArrowheads="1"/>
          </p:cNvSpPr>
          <p:nvPr>
            <p:ph type="dt" sz="half" idx="10"/>
          </p:nvPr>
        </p:nvSpPr>
        <p:spPr>
          <a:ln/>
        </p:spPr>
        <p:txBody>
          <a:bodyPr/>
          <a:lstStyle>
            <a:lvl1pPr>
              <a:defRPr/>
            </a:lvl1pPr>
          </a:lstStyle>
          <a:p>
            <a:fld id="{906DD0CA-58F7-6B4B-89C6-17E0052F046C}" type="datetime1">
              <a:rPr lang="en-US" altLang="x-none"/>
              <a:pPr/>
              <a:t>9/11/22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A6A25BC6-169E-5142-A679-370E63121DC5}" type="slidenum">
              <a:rPr lang="en-US" altLang="x-none"/>
              <a:pPr/>
              <a:t>‹#›</a:t>
            </a:fld>
            <a:endParaRPr lang="en-US" altLang="x-none"/>
          </a:p>
        </p:txBody>
      </p:sp>
    </p:spTree>
    <p:extLst>
      <p:ext uri="{BB962C8B-B14F-4D97-AF65-F5344CB8AC3E}">
        <p14:creationId xmlns:p14="http://schemas.microsoft.com/office/powerpoint/2010/main" val="983082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3375"/>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7C71D9BC-533B-9744-AD70-39BF702CA346}" type="datetime1">
              <a:rPr lang="en-US" altLang="x-none"/>
              <a:pPr/>
              <a:t>9/11/22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016B5FB1-C0DA-F348-8CA8-DFC372EF0DCA}" type="slidenum">
              <a:rPr lang="en-US" altLang="x-none"/>
              <a:pPr/>
              <a:t>‹#›</a:t>
            </a:fld>
            <a:endParaRPr lang="en-US" altLang="x-none"/>
          </a:p>
        </p:txBody>
      </p:sp>
    </p:spTree>
    <p:extLst>
      <p:ext uri="{BB962C8B-B14F-4D97-AF65-F5344CB8AC3E}">
        <p14:creationId xmlns:p14="http://schemas.microsoft.com/office/powerpoint/2010/main" val="2072452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300" cy="11461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8288"/>
            <a:ext cx="4046538"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51375" y="1538288"/>
            <a:ext cx="4048125"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dt" sz="half" idx="10"/>
          </p:nvPr>
        </p:nvSpPr>
        <p:spPr>
          <a:ln/>
        </p:spPr>
        <p:txBody>
          <a:bodyPr/>
          <a:lstStyle>
            <a:lvl1pPr>
              <a:defRPr/>
            </a:lvl1pPr>
          </a:lstStyle>
          <a:p>
            <a:fld id="{4A4613EE-A4E4-AA42-8A7E-804DE566C3B6}" type="datetime1">
              <a:rPr lang="en-US" altLang="x-none"/>
              <a:pPr/>
              <a:t>9/11/22</a:t>
            </a:fld>
            <a:endParaRPr lang="en-US" altLang="x-none"/>
          </a:p>
        </p:txBody>
      </p:sp>
      <p:sp>
        <p:nvSpPr>
          <p:cNvPr id="8"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9" name="Rectangle 12"/>
          <p:cNvSpPr>
            <a:spLocks noGrp="1" noChangeArrowheads="1"/>
          </p:cNvSpPr>
          <p:nvPr>
            <p:ph type="sldNum" sz="quarter" idx="12"/>
          </p:nvPr>
        </p:nvSpPr>
        <p:spPr>
          <a:ln/>
        </p:spPr>
        <p:txBody>
          <a:bodyPr/>
          <a:lstStyle>
            <a:lvl1pPr>
              <a:defRPr/>
            </a:lvl1pPr>
          </a:lstStyle>
          <a:p>
            <a:fld id="{E9F66280-A527-1F4C-84D7-B0A6CBE22C36}" type="slidenum">
              <a:rPr lang="en-US" altLang="x-none"/>
              <a:pPr/>
              <a:t>‹#›</a:t>
            </a:fld>
            <a:endParaRPr lang="en-US" altLang="x-none"/>
          </a:p>
        </p:txBody>
      </p:sp>
    </p:spTree>
    <p:extLst>
      <p:ext uri="{BB962C8B-B14F-4D97-AF65-F5344CB8AC3E}">
        <p14:creationId xmlns:p14="http://schemas.microsoft.com/office/powerpoint/2010/main" val="1671913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dt" sz="half" idx="10"/>
          </p:nvPr>
        </p:nvSpPr>
        <p:spPr>
          <a:ln/>
        </p:spPr>
        <p:txBody>
          <a:bodyPr/>
          <a:lstStyle>
            <a:lvl1pPr>
              <a:defRPr/>
            </a:lvl1pPr>
          </a:lstStyle>
          <a:p>
            <a:fld id="{A6F19A34-049B-0F42-9FB1-1DCFC6B66F9E}" type="datetime1">
              <a:rPr lang="en-US" altLang="x-none"/>
              <a:pPr/>
              <a:t>9/11/22</a:t>
            </a:fld>
            <a:endParaRPr lang="en-US" altLang="x-none"/>
          </a:p>
        </p:txBody>
      </p:sp>
      <p:sp>
        <p:nvSpPr>
          <p:cNvPr id="4"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5" name="Rectangle 12"/>
          <p:cNvSpPr>
            <a:spLocks noGrp="1" noChangeArrowheads="1"/>
          </p:cNvSpPr>
          <p:nvPr>
            <p:ph type="sldNum" sz="quarter" idx="12"/>
          </p:nvPr>
        </p:nvSpPr>
        <p:spPr>
          <a:ln/>
        </p:spPr>
        <p:txBody>
          <a:bodyPr/>
          <a:lstStyle>
            <a:lvl1pPr>
              <a:defRPr/>
            </a:lvl1pPr>
          </a:lstStyle>
          <a:p>
            <a:fld id="{D047F633-3331-744E-AFAB-5186F7023FA2}" type="slidenum">
              <a:rPr lang="en-US" altLang="x-none"/>
              <a:pPr/>
              <a:t>‹#›</a:t>
            </a:fld>
            <a:endParaRPr lang="en-US" altLang="x-none"/>
          </a:p>
        </p:txBody>
      </p:sp>
    </p:spTree>
    <p:extLst>
      <p:ext uri="{BB962C8B-B14F-4D97-AF65-F5344CB8AC3E}">
        <p14:creationId xmlns:p14="http://schemas.microsoft.com/office/powerpoint/2010/main" val="28589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fld id="{864C993D-E167-2547-9A8F-208EA8613245}" type="datetime1">
              <a:rPr lang="en-US" altLang="x-none"/>
              <a:pPr/>
              <a:t>9/11/22</a:t>
            </a:fld>
            <a:endParaRPr lang="en-US" altLang="x-none"/>
          </a:p>
        </p:txBody>
      </p:sp>
      <p:sp>
        <p:nvSpPr>
          <p:cNvPr id="3"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4" name="Rectangle 12"/>
          <p:cNvSpPr>
            <a:spLocks noGrp="1" noChangeArrowheads="1"/>
          </p:cNvSpPr>
          <p:nvPr>
            <p:ph type="sldNum" sz="quarter" idx="12"/>
          </p:nvPr>
        </p:nvSpPr>
        <p:spPr>
          <a:ln/>
        </p:spPr>
        <p:txBody>
          <a:bodyPr/>
          <a:lstStyle>
            <a:lvl1pPr>
              <a:defRPr/>
            </a:lvl1pPr>
          </a:lstStyle>
          <a:p>
            <a:fld id="{F70A9BBC-AA25-C049-87EC-C641F04CDEF9}" type="slidenum">
              <a:rPr lang="en-US" altLang="x-none"/>
              <a:pPr/>
              <a:t>‹#›</a:t>
            </a:fld>
            <a:endParaRPr lang="en-US" altLang="x-none"/>
          </a:p>
        </p:txBody>
      </p:sp>
    </p:spTree>
    <p:extLst>
      <p:ext uri="{BB962C8B-B14F-4D97-AF65-F5344CB8AC3E}">
        <p14:creationId xmlns:p14="http://schemas.microsoft.com/office/powerpoint/2010/main" val="1614923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13075" cy="11652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9813" y="273050"/>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8275"/>
            <a:ext cx="3013075" cy="469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DCC39B2B-157B-5441-8708-05669110DE9D}" type="datetime1">
              <a:rPr lang="en-US" altLang="x-none"/>
              <a:pPr/>
              <a:t>9/11/22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EE93DFEF-D8D9-FC46-AF0A-067C4783905D}" type="slidenum">
              <a:rPr lang="en-US" altLang="x-none"/>
              <a:pPr/>
              <a:t>‹#›</a:t>
            </a:fld>
            <a:endParaRPr lang="en-US" altLang="x-none"/>
          </a:p>
        </p:txBody>
      </p:sp>
    </p:spTree>
    <p:extLst>
      <p:ext uri="{BB962C8B-B14F-4D97-AF65-F5344CB8AC3E}">
        <p14:creationId xmlns:p14="http://schemas.microsoft.com/office/powerpoint/2010/main" val="2123286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5463" y="4810125"/>
            <a:ext cx="549275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5463" y="614363"/>
            <a:ext cx="5492750" cy="41227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5463" y="5376863"/>
            <a:ext cx="5492750" cy="8064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F903ACA0-E848-9D48-9CD5-EDD95AE03FE6}" type="datetime1">
              <a:rPr lang="en-US" altLang="x-none"/>
              <a:pPr/>
              <a:t>9/11/22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95AB4144-8B0B-9240-B6D6-98800162DE94}" type="slidenum">
              <a:rPr lang="en-US" altLang="x-none"/>
              <a:pPr/>
              <a:t>‹#›</a:t>
            </a:fld>
            <a:endParaRPr lang="en-US" altLang="x-none"/>
          </a:p>
        </p:txBody>
      </p:sp>
    </p:spTree>
    <p:extLst>
      <p:ext uri="{BB962C8B-B14F-4D97-AF65-F5344CB8AC3E}">
        <p14:creationId xmlns:p14="http://schemas.microsoft.com/office/powerpoint/2010/main" val="1343703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57" tIns="45781" rIns="91557" bIns="45781"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57" tIns="45781" rIns="91557" bIns="45781"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30405"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31" tIns="45715" rIns="91431" bIns="45715">
            <a:spAutoFit/>
          </a:bodyPr>
          <a:lstStyle>
            <a:lvl1pPr>
              <a:defRPr sz="500">
                <a:solidFill>
                  <a:schemeClr val="tx1"/>
                </a:solidFill>
                <a:latin typeface="Times New Roman" charset="0"/>
                <a:ea typeface="ＭＳ Ｐゴシック" charset="0"/>
              </a:defRPr>
            </a:lvl1pPr>
            <a:lvl2pPr marL="742950" indent="-285750">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a:defRPr/>
            </a:pPr>
            <a:endParaRPr lang="en-US"/>
          </a:p>
        </p:txBody>
      </p:sp>
      <p:sp>
        <p:nvSpPr>
          <p:cNvPr id="1030" name="Rectangle 7"/>
          <p:cNvSpPr>
            <a:spLocks noChangeArrowheads="1"/>
          </p:cNvSpPr>
          <p:nvPr userDrawn="1"/>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30410" name="Rectangle 10"/>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Tahoma" charset="0"/>
              </a:defRPr>
            </a:lvl1pPr>
          </a:lstStyle>
          <a:p>
            <a:fld id="{5DE04C93-C8CF-B645-A38F-745F3865E8D7}" type="datetime1">
              <a:rPr lang="en-US" altLang="x-none"/>
              <a:pPr/>
              <a:t>9/11/22</a:t>
            </a:fld>
            <a:endParaRPr lang="en-US" altLang="x-none"/>
          </a:p>
        </p:txBody>
      </p:sp>
      <p:sp>
        <p:nvSpPr>
          <p:cNvPr id="230411" name="Rectangle 11"/>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ahoma" pitchFamily="34" charset="0"/>
                <a:ea typeface="+mn-ea"/>
                <a:cs typeface="+mn-cs"/>
              </a:defRPr>
            </a:lvl1pPr>
          </a:lstStyle>
          <a:p>
            <a:pPr>
              <a:defRPr/>
            </a:pPr>
            <a:r>
              <a:rPr lang="en-US"/>
              <a:t>CS433/533: COmputer Networks</a:t>
            </a:r>
          </a:p>
        </p:txBody>
      </p:sp>
      <p:sp>
        <p:nvSpPr>
          <p:cNvPr id="230412" name="Rectangle 12"/>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charset="0"/>
              </a:defRPr>
            </a:lvl1pPr>
          </a:lstStyle>
          <a:p>
            <a:fld id="{6522CBCB-C11F-0148-B657-927C60AB639A}"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hdr="0" ftr="0" dt="0"/>
  <p:txStyles>
    <p:titleStyle>
      <a:lvl1pPr algn="l" defTabSz="915988"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defTabSz="915988" rtl="0" eaLnBrk="0" fontAlgn="base" hangingPunct="0">
        <a:spcBef>
          <a:spcPct val="0"/>
        </a:spcBef>
        <a:spcAft>
          <a:spcPct val="0"/>
        </a:spcAft>
        <a:defRPr sz="4000" u="sng">
          <a:solidFill>
            <a:schemeClr val="accent2"/>
          </a:solidFill>
          <a:latin typeface="Comic Sans MS" pitchFamily="66" charset="0"/>
        </a:defRPr>
      </a:lvl6pPr>
      <a:lvl7pPr marL="914400" algn="l" defTabSz="915988" rtl="0" eaLnBrk="0" fontAlgn="base" hangingPunct="0">
        <a:spcBef>
          <a:spcPct val="0"/>
        </a:spcBef>
        <a:spcAft>
          <a:spcPct val="0"/>
        </a:spcAft>
        <a:defRPr sz="4000" u="sng">
          <a:solidFill>
            <a:schemeClr val="accent2"/>
          </a:solidFill>
          <a:latin typeface="Comic Sans MS" pitchFamily="66" charset="0"/>
        </a:defRPr>
      </a:lvl7pPr>
      <a:lvl8pPr marL="1371600" algn="l" defTabSz="915988" rtl="0" eaLnBrk="0" fontAlgn="base" hangingPunct="0">
        <a:spcBef>
          <a:spcPct val="0"/>
        </a:spcBef>
        <a:spcAft>
          <a:spcPct val="0"/>
        </a:spcAft>
        <a:defRPr sz="4000" u="sng">
          <a:solidFill>
            <a:schemeClr val="accent2"/>
          </a:solidFill>
          <a:latin typeface="Comic Sans MS" pitchFamily="66" charset="0"/>
        </a:defRPr>
      </a:lvl8pPr>
      <a:lvl9pPr marL="1828800" algn="l" defTabSz="915988"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48" tIns="45777" rIns="91548" bIns="45777" numCol="1" anchor="ctr" anchorCtr="0" compatLnSpc="1">
            <a:prstTxWarp prst="textNoShape">
              <a:avLst/>
            </a:prstTxWarp>
          </a:bodyPr>
          <a:lstStyle/>
          <a:p>
            <a:pPr lvl="0"/>
            <a:r>
              <a:rPr lang="en-US" altLang="x-none"/>
              <a:t>Click to edit Master title style</a:t>
            </a:r>
          </a:p>
        </p:txBody>
      </p:sp>
      <p:sp>
        <p:nvSpPr>
          <p:cNvPr id="14339" name="Rectangle 3"/>
          <p:cNvSpPr>
            <a:spLocks noGrp="1" noChangeArrowheads="1"/>
          </p:cNvSpPr>
          <p:nvPr>
            <p:ph type="body" idx="1"/>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48" tIns="45777" rIns="91548" bIns="45777"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4340" name="Rectangle 4"/>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79" tIns="44446" rIns="90479" bIns="44446"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230405"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22" tIns="45710" rIns="91422" bIns="45710">
            <a:spAutoFit/>
          </a:bodyPr>
          <a:lstStyle>
            <a:lvl1pPr>
              <a:defRPr sz="500">
                <a:solidFill>
                  <a:schemeClr val="tx1"/>
                </a:solidFill>
                <a:latin typeface="Times New Roman" charset="0"/>
                <a:ea typeface="ＭＳ Ｐゴシック" charset="0"/>
              </a:defRPr>
            </a:lvl1pPr>
            <a:lvl2pPr marL="742950" indent="-285750">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a:defRPr/>
            </a:pPr>
            <a:endParaRPr lang="en-US">
              <a:solidFill>
                <a:srgbClr val="000000"/>
              </a:solidFill>
              <a:cs typeface="ＭＳ Ｐゴシック" charset="0"/>
            </a:endParaRPr>
          </a:p>
        </p:txBody>
      </p:sp>
      <p:sp>
        <p:nvSpPr>
          <p:cNvPr id="14342" name="Rectangle 7"/>
          <p:cNvSpPr>
            <a:spLocks noChangeArrowheads="1"/>
          </p:cNvSpPr>
          <p:nvPr userDrawn="1"/>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79" tIns="44446" rIns="90479" bIns="44446"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230410" name="Rectangle 10"/>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l" eaLnBrk="1" hangingPunct="1">
              <a:defRPr sz="1200">
                <a:solidFill>
                  <a:srgbClr val="000000"/>
                </a:solidFill>
                <a:latin typeface="Tahoma" charset="0"/>
              </a:defRPr>
            </a:lvl1pPr>
          </a:lstStyle>
          <a:p>
            <a:fld id="{CC50C1F9-A34E-1B42-9930-998FDB3EF376}" type="datetime1">
              <a:rPr lang="en-US" altLang="x-none"/>
              <a:pPr/>
              <a:t>9/11/22</a:t>
            </a:fld>
            <a:endParaRPr lang="en-US" altLang="x-none"/>
          </a:p>
        </p:txBody>
      </p:sp>
      <p:sp>
        <p:nvSpPr>
          <p:cNvPr id="230411" name="Rectangle 11"/>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eaLnBrk="1" hangingPunct="1">
              <a:defRPr sz="1200">
                <a:solidFill>
                  <a:srgbClr val="000000"/>
                </a:solidFill>
                <a:latin typeface="Tahoma" pitchFamily="34" charset="0"/>
                <a:ea typeface="+mn-ea"/>
                <a:cs typeface="+mn-cs"/>
              </a:defRPr>
            </a:lvl1pPr>
          </a:lstStyle>
          <a:p>
            <a:pPr>
              <a:defRPr/>
            </a:pPr>
            <a:r>
              <a:rPr lang="en-US"/>
              <a:t>CS433/533: COmputer Networks</a:t>
            </a:r>
          </a:p>
        </p:txBody>
      </p:sp>
      <p:sp>
        <p:nvSpPr>
          <p:cNvPr id="230412" name="Rectangle 12"/>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r" eaLnBrk="1" hangingPunct="1">
              <a:defRPr sz="1200">
                <a:solidFill>
                  <a:srgbClr val="000000"/>
                </a:solidFill>
                <a:latin typeface="Tahoma" charset="0"/>
              </a:defRPr>
            </a:lvl1pPr>
          </a:lstStyle>
          <a:p>
            <a:fld id="{9CEA93A5-BD84-E248-BD3F-46C23321128B}"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153" algn="l" defTabSz="915894" rtl="0" eaLnBrk="0" fontAlgn="base" hangingPunct="0">
        <a:spcBef>
          <a:spcPct val="0"/>
        </a:spcBef>
        <a:spcAft>
          <a:spcPct val="0"/>
        </a:spcAft>
        <a:defRPr sz="4000" u="sng">
          <a:solidFill>
            <a:schemeClr val="accent2"/>
          </a:solidFill>
          <a:latin typeface="Comic Sans MS" pitchFamily="66" charset="0"/>
        </a:defRPr>
      </a:lvl6pPr>
      <a:lvl7pPr marL="914306" algn="l" defTabSz="915894" rtl="0" eaLnBrk="0" fontAlgn="base" hangingPunct="0">
        <a:spcBef>
          <a:spcPct val="0"/>
        </a:spcBef>
        <a:spcAft>
          <a:spcPct val="0"/>
        </a:spcAft>
        <a:defRPr sz="4000" u="sng">
          <a:solidFill>
            <a:schemeClr val="accent2"/>
          </a:solidFill>
          <a:latin typeface="Comic Sans MS" pitchFamily="66" charset="0"/>
        </a:defRPr>
      </a:lvl7pPr>
      <a:lvl8pPr marL="1371459" algn="l" defTabSz="915894" rtl="0" eaLnBrk="0" fontAlgn="base" hangingPunct="0">
        <a:spcBef>
          <a:spcPct val="0"/>
        </a:spcBef>
        <a:spcAft>
          <a:spcPct val="0"/>
        </a:spcAft>
        <a:defRPr sz="4000" u="sng">
          <a:solidFill>
            <a:schemeClr val="accent2"/>
          </a:solidFill>
          <a:latin typeface="Comic Sans MS" pitchFamily="66" charset="0"/>
        </a:defRPr>
      </a:lvl8pPr>
      <a:lvl9pPr marL="1828613" algn="l" defTabSz="915894" rtl="0" eaLnBrk="0" fontAlgn="base" hangingPunct="0">
        <a:spcBef>
          <a:spcPct val="0"/>
        </a:spcBef>
        <a:spcAft>
          <a:spcPct val="0"/>
        </a:spcAft>
        <a:defRPr sz="4000" u="sng">
          <a:solidFill>
            <a:schemeClr val="accent2"/>
          </a:solidFill>
          <a:latin typeface="Comic Sans MS" pitchFamily="66" charset="0"/>
        </a:defRPr>
      </a:lvl9pPr>
    </p:titleStyle>
    <p:bodyStyle>
      <a:lvl1pPr marL="341313" indent="-341313"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7013" algn="l" rtl="0" eaLnBrk="0" fontAlgn="base" hangingPunct="0">
        <a:spcBef>
          <a:spcPct val="20000"/>
        </a:spcBef>
        <a:spcAft>
          <a:spcPct val="0"/>
        </a:spcAft>
        <a:buChar char="•"/>
        <a:defRPr sz="2000">
          <a:solidFill>
            <a:schemeClr val="tx1"/>
          </a:solidFill>
          <a:latin typeface="+mn-lt"/>
          <a:ea typeface="ＭＳ Ｐゴシック" charset="0"/>
        </a:defRPr>
      </a:lvl3pPr>
      <a:lvl4pPr marL="1601788"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8988" indent="-227013"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518" indent="-228576" algn="l" defTabSz="915894" rtl="0" eaLnBrk="0" fontAlgn="base" hangingPunct="0">
        <a:spcBef>
          <a:spcPct val="20000"/>
        </a:spcBef>
        <a:spcAft>
          <a:spcPct val="0"/>
        </a:spcAft>
        <a:buChar char="»"/>
        <a:defRPr sz="2000">
          <a:solidFill>
            <a:schemeClr val="tx1"/>
          </a:solidFill>
          <a:latin typeface="Times New Roman" pitchFamily="18" charset="0"/>
        </a:defRPr>
      </a:lvl6pPr>
      <a:lvl7pPr marL="2974670" indent="-228576" algn="l" defTabSz="915894" rtl="0" eaLnBrk="0" fontAlgn="base" hangingPunct="0">
        <a:spcBef>
          <a:spcPct val="20000"/>
        </a:spcBef>
        <a:spcAft>
          <a:spcPct val="0"/>
        </a:spcAft>
        <a:buChar char="»"/>
        <a:defRPr sz="2000">
          <a:solidFill>
            <a:schemeClr val="tx1"/>
          </a:solidFill>
          <a:latin typeface="Times New Roman" pitchFamily="18" charset="0"/>
        </a:defRPr>
      </a:lvl7pPr>
      <a:lvl8pPr marL="3431824" indent="-228576" algn="l" defTabSz="915894" rtl="0" eaLnBrk="0" fontAlgn="base" hangingPunct="0">
        <a:spcBef>
          <a:spcPct val="20000"/>
        </a:spcBef>
        <a:spcAft>
          <a:spcPct val="0"/>
        </a:spcAft>
        <a:buChar char="»"/>
        <a:defRPr sz="2000">
          <a:solidFill>
            <a:schemeClr val="tx1"/>
          </a:solidFill>
          <a:latin typeface="Times New Roman" pitchFamily="18" charset="0"/>
        </a:defRPr>
      </a:lvl8pPr>
      <a:lvl9pPr marL="3888977" indent="-228576" algn="l" defTabSz="915894"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306" rtl="0" eaLnBrk="1" latinLnBrk="0" hangingPunct="1">
        <a:defRPr sz="1800" kern="1200">
          <a:solidFill>
            <a:schemeClr val="tx1"/>
          </a:solidFill>
          <a:latin typeface="+mn-lt"/>
          <a:ea typeface="+mn-ea"/>
          <a:cs typeface="+mn-cs"/>
        </a:defRPr>
      </a:lvl1pPr>
      <a:lvl2pPr marL="457153" algn="l" defTabSz="914306" rtl="0" eaLnBrk="1" latinLnBrk="0" hangingPunct="1">
        <a:defRPr sz="1800" kern="1200">
          <a:solidFill>
            <a:schemeClr val="tx1"/>
          </a:solidFill>
          <a:latin typeface="+mn-lt"/>
          <a:ea typeface="+mn-ea"/>
          <a:cs typeface="+mn-cs"/>
        </a:defRPr>
      </a:lvl2pPr>
      <a:lvl3pPr marL="914306" algn="l" defTabSz="914306" rtl="0" eaLnBrk="1" latinLnBrk="0" hangingPunct="1">
        <a:defRPr sz="1800" kern="1200">
          <a:solidFill>
            <a:schemeClr val="tx1"/>
          </a:solidFill>
          <a:latin typeface="+mn-lt"/>
          <a:ea typeface="+mn-ea"/>
          <a:cs typeface="+mn-cs"/>
        </a:defRPr>
      </a:lvl3pPr>
      <a:lvl4pPr marL="1371459" algn="l" defTabSz="914306" rtl="0" eaLnBrk="1" latinLnBrk="0" hangingPunct="1">
        <a:defRPr sz="1800" kern="1200">
          <a:solidFill>
            <a:schemeClr val="tx1"/>
          </a:solidFill>
          <a:latin typeface="+mn-lt"/>
          <a:ea typeface="+mn-ea"/>
          <a:cs typeface="+mn-cs"/>
        </a:defRPr>
      </a:lvl4pPr>
      <a:lvl5pPr marL="1828613" algn="l" defTabSz="914306" rtl="0" eaLnBrk="1" latinLnBrk="0" hangingPunct="1">
        <a:defRPr sz="1800" kern="1200">
          <a:solidFill>
            <a:schemeClr val="tx1"/>
          </a:solidFill>
          <a:latin typeface="+mn-lt"/>
          <a:ea typeface="+mn-ea"/>
          <a:cs typeface="+mn-cs"/>
        </a:defRPr>
      </a:lvl5pPr>
      <a:lvl6pPr marL="2285766" algn="l" defTabSz="914306" rtl="0" eaLnBrk="1" latinLnBrk="0" hangingPunct="1">
        <a:defRPr sz="1800" kern="1200">
          <a:solidFill>
            <a:schemeClr val="tx1"/>
          </a:solidFill>
          <a:latin typeface="+mn-lt"/>
          <a:ea typeface="+mn-ea"/>
          <a:cs typeface="+mn-cs"/>
        </a:defRPr>
      </a:lvl6pPr>
      <a:lvl7pPr marL="2742919" algn="l" defTabSz="914306" rtl="0" eaLnBrk="1" latinLnBrk="0" hangingPunct="1">
        <a:defRPr sz="1800" kern="1200">
          <a:solidFill>
            <a:schemeClr val="tx1"/>
          </a:solidFill>
          <a:latin typeface="+mn-lt"/>
          <a:ea typeface="+mn-ea"/>
          <a:cs typeface="+mn-cs"/>
        </a:defRPr>
      </a:lvl7pPr>
      <a:lvl8pPr marL="3200072" algn="l" defTabSz="914306" rtl="0" eaLnBrk="1" latinLnBrk="0" hangingPunct="1">
        <a:defRPr sz="1800" kern="1200">
          <a:solidFill>
            <a:schemeClr val="tx1"/>
          </a:solidFill>
          <a:latin typeface="+mn-lt"/>
          <a:ea typeface="+mn-ea"/>
          <a:cs typeface="+mn-cs"/>
        </a:defRPr>
      </a:lvl8pPr>
      <a:lvl9pPr marL="3657226" algn="l" defTabSz="91430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tiff"/><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tiff"/></Relationships>
</file>

<file path=ppt/slides/_rels/slide1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14.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png"/><Relationship Id="rId9" Type="http://schemas.openxmlformats.org/officeDocument/2006/relationships/image" Target="../media/image23.tiff"/></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2.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5.wmf"/><Relationship Id="rId5" Type="http://schemas.openxmlformats.org/officeDocument/2006/relationships/oleObject" Target="../embeddings/oleObject1.bin"/><Relationship Id="rId10" Type="http://schemas.openxmlformats.org/officeDocument/2006/relationships/oleObject" Target="../embeddings/oleObject5.bin"/><Relationship Id="rId4" Type="http://schemas.openxmlformats.org/officeDocument/2006/relationships/image" Target="../media/image26.png"/><Relationship Id="rId9"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7.bin"/><Relationship Id="rId5" Type="http://schemas.openxmlformats.org/officeDocument/2006/relationships/image" Target="../media/image25.wmf"/><Relationship Id="rId4" Type="http://schemas.openxmlformats.org/officeDocument/2006/relationships/oleObject" Target="../embeddings/oleObject6.bin"/></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9.bin"/><Relationship Id="rId5" Type="http://schemas.openxmlformats.org/officeDocument/2006/relationships/image" Target="../media/image25.wmf"/><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JP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tif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8.tiff"/></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48.emf"/><Relationship Id="rId3" Type="http://schemas.openxmlformats.org/officeDocument/2006/relationships/notesSlide" Target="../notesSlides/notesSlide34.xml"/><Relationship Id="rId7" Type="http://schemas.openxmlformats.org/officeDocument/2006/relationships/image" Target="../media/image42.png"/><Relationship Id="rId12" Type="http://schemas.openxmlformats.org/officeDocument/2006/relationships/image" Target="../media/image47.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1.bin"/><Relationship Id="rId11" Type="http://schemas.openxmlformats.org/officeDocument/2006/relationships/image" Target="../media/image46.emf"/><Relationship Id="rId5" Type="http://schemas.openxmlformats.org/officeDocument/2006/relationships/image" Target="../media/image41.png"/><Relationship Id="rId15" Type="http://schemas.openxmlformats.org/officeDocument/2006/relationships/image" Target="../media/image50.png"/><Relationship Id="rId10" Type="http://schemas.openxmlformats.org/officeDocument/2006/relationships/image" Target="../media/image45.emf"/><Relationship Id="rId4" Type="http://schemas.openxmlformats.org/officeDocument/2006/relationships/oleObject" Target="../embeddings/oleObject10.bin"/><Relationship Id="rId9" Type="http://schemas.openxmlformats.org/officeDocument/2006/relationships/image" Target="../media/image44.wmf"/><Relationship Id="rId14" Type="http://schemas.openxmlformats.org/officeDocument/2006/relationships/image" Target="../media/image49.emf"/></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jpe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image" Target="../media/image73.wmf"/><Relationship Id="rId7" Type="http://schemas.openxmlformats.org/officeDocument/2006/relationships/image" Target="../media/image77.em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6.wmf"/><Relationship Id="rId5" Type="http://schemas.openxmlformats.org/officeDocument/2006/relationships/image" Target="../media/image75.emf"/><Relationship Id="rId10" Type="http://schemas.openxmlformats.org/officeDocument/2006/relationships/image" Target="../media/image80.png"/><Relationship Id="rId4" Type="http://schemas.openxmlformats.org/officeDocument/2006/relationships/image" Target="../media/image74.wmf"/><Relationship Id="rId9" Type="http://schemas.openxmlformats.org/officeDocument/2006/relationships/image" Target="../media/image79.emf"/></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48.emf"/><Relationship Id="rId3" Type="http://schemas.openxmlformats.org/officeDocument/2006/relationships/notesSlide" Target="../notesSlides/notesSlide49.xml"/><Relationship Id="rId7" Type="http://schemas.openxmlformats.org/officeDocument/2006/relationships/image" Target="../media/image42.png"/><Relationship Id="rId12" Type="http://schemas.openxmlformats.org/officeDocument/2006/relationships/image" Target="../media/image47.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3.bin"/><Relationship Id="rId11" Type="http://schemas.openxmlformats.org/officeDocument/2006/relationships/image" Target="../media/image46.emf"/><Relationship Id="rId5" Type="http://schemas.openxmlformats.org/officeDocument/2006/relationships/image" Target="../media/image41.png"/><Relationship Id="rId15" Type="http://schemas.openxmlformats.org/officeDocument/2006/relationships/image" Target="../media/image50.png"/><Relationship Id="rId10" Type="http://schemas.openxmlformats.org/officeDocument/2006/relationships/image" Target="../media/image45.emf"/><Relationship Id="rId4" Type="http://schemas.openxmlformats.org/officeDocument/2006/relationships/oleObject" Target="../embeddings/oleObject12.bin"/><Relationship Id="rId9" Type="http://schemas.openxmlformats.org/officeDocument/2006/relationships/image" Target="../media/image44.wmf"/><Relationship Id="rId14" Type="http://schemas.openxmlformats.org/officeDocument/2006/relationships/image" Target="../media/image49.emf"/></Relationships>
</file>

<file path=ppt/slides/_rels/slide63.xml.rels><?xml version="1.0" encoding="UTF-8" standalone="yes"?>
<Relationships xmlns="http://schemas.openxmlformats.org/package/2006/relationships"><Relationship Id="rId3" Type="http://schemas.openxmlformats.org/officeDocument/2006/relationships/hyperlink" Target="http://www.tsinghua.edu.cn/"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90.png"/><Relationship Id="rId4" Type="http://schemas.openxmlformats.org/officeDocument/2006/relationships/oleObject" Target="../embeddings/oleObject14.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93.jpe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4.png"/><Relationship Id="rId4" Type="http://schemas.openxmlformats.org/officeDocument/2006/relationships/image" Target="../media/image103.png"/></Relationships>
</file>

<file path=ppt/slides/_rels/slide8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48.emf"/><Relationship Id="rId3" Type="http://schemas.openxmlformats.org/officeDocument/2006/relationships/notesSlide" Target="../notesSlides/notesSlide69.xml"/><Relationship Id="rId7" Type="http://schemas.openxmlformats.org/officeDocument/2006/relationships/image" Target="../media/image42.png"/><Relationship Id="rId12" Type="http://schemas.openxmlformats.org/officeDocument/2006/relationships/image" Target="../media/image47.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6.bin"/><Relationship Id="rId11" Type="http://schemas.openxmlformats.org/officeDocument/2006/relationships/image" Target="../media/image46.emf"/><Relationship Id="rId5" Type="http://schemas.openxmlformats.org/officeDocument/2006/relationships/image" Target="../media/image41.png"/><Relationship Id="rId15" Type="http://schemas.openxmlformats.org/officeDocument/2006/relationships/image" Target="../media/image50.png"/><Relationship Id="rId10" Type="http://schemas.openxmlformats.org/officeDocument/2006/relationships/image" Target="../media/image45.emf"/><Relationship Id="rId4" Type="http://schemas.openxmlformats.org/officeDocument/2006/relationships/oleObject" Target="../embeddings/oleObject15.bin"/><Relationship Id="rId9" Type="http://schemas.openxmlformats.org/officeDocument/2006/relationships/image" Target="../media/image44.wmf"/><Relationship Id="rId14" Type="http://schemas.openxmlformats.org/officeDocument/2006/relationships/image" Target="../media/image49.emf"/></Relationships>
</file>

<file path=ppt/slides/_rels/slide85.xml.rels><?xml version="1.0" encoding="UTF-8" standalone="yes"?>
<Relationships xmlns="http://schemas.openxmlformats.org/package/2006/relationships"><Relationship Id="rId8" Type="http://schemas.openxmlformats.org/officeDocument/2006/relationships/image" Target="../media/image107.emf"/><Relationship Id="rId3" Type="http://schemas.openxmlformats.org/officeDocument/2006/relationships/notesSlide" Target="../notesSlides/notesSlide70.xml"/><Relationship Id="rId7" Type="http://schemas.openxmlformats.org/officeDocument/2006/relationships/image" Target="../media/image44.wmf"/><Relationship Id="rId12" Type="http://schemas.openxmlformats.org/officeDocument/2006/relationships/image" Target="../media/image41.png"/><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106.emf"/><Relationship Id="rId11" Type="http://schemas.openxmlformats.org/officeDocument/2006/relationships/oleObject" Target="../embeddings/oleObject18.bin"/><Relationship Id="rId5" Type="http://schemas.openxmlformats.org/officeDocument/2006/relationships/image" Target="../media/image42.png"/><Relationship Id="rId10" Type="http://schemas.openxmlformats.org/officeDocument/2006/relationships/image" Target="../media/image109.emf"/><Relationship Id="rId4" Type="http://schemas.openxmlformats.org/officeDocument/2006/relationships/oleObject" Target="../embeddings/oleObject17.bin"/><Relationship Id="rId9" Type="http://schemas.openxmlformats.org/officeDocument/2006/relationships/image" Target="../media/image108.em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oleObject" Target="../embeddings/oleObject19.bin"/></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112.png"/><Relationship Id="rId4" Type="http://schemas.openxmlformats.org/officeDocument/2006/relationships/oleObject" Target="../embeddings/oleObject20.bin"/></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4"/>
          <p:cNvSpPr>
            <a:spLocks noGrp="1" noChangeArrowheads="1"/>
          </p:cNvSpPr>
          <p:nvPr>
            <p:ph type="ctrTitle"/>
          </p:nvPr>
        </p:nvSpPr>
        <p:spPr>
          <a:xfrm>
            <a:off x="687386" y="1758950"/>
            <a:ext cx="7781925" cy="1473200"/>
          </a:xfrm>
        </p:spPr>
        <p:txBody>
          <a:bodyPr/>
          <a:lstStyle/>
          <a:p>
            <a:pPr algn="ctr"/>
            <a:r>
              <a:rPr lang="en-US" altLang="x-none" sz="3600" dirty="0">
                <a:ea typeface="ＭＳ Ｐゴシック" charset="-128"/>
              </a:rPr>
              <a:t>Computer Networks</a:t>
            </a:r>
            <a:r>
              <a:rPr lang="zh-CN" altLang="en-US" sz="3600" dirty="0">
                <a:ea typeface="ＭＳ Ｐゴシック" charset="-128"/>
              </a:rPr>
              <a:t> </a:t>
            </a:r>
            <a:br>
              <a:rPr lang="en-US" altLang="zh-CN" sz="3600" dirty="0">
                <a:ea typeface="ＭＳ Ｐゴシック" charset="-128"/>
              </a:rPr>
            </a:br>
            <a:r>
              <a:rPr lang="en-US" altLang="zh-CN" sz="3600" dirty="0">
                <a:ea typeface="ＭＳ Ｐゴシック" charset="-128"/>
              </a:rPr>
              <a:t>and</a:t>
            </a:r>
            <a:r>
              <a:rPr lang="zh-CN" altLang="en-US" sz="3600" dirty="0">
                <a:ea typeface="ＭＳ Ｐゴシック" charset="-128"/>
              </a:rPr>
              <a:t> </a:t>
            </a:r>
            <a:r>
              <a:rPr lang="en-US" altLang="zh-CN" sz="3600" dirty="0">
                <a:ea typeface="ＭＳ Ｐゴシック" charset="-128"/>
              </a:rPr>
              <a:t>Network</a:t>
            </a:r>
            <a:r>
              <a:rPr lang="zh-CN" altLang="en-US" sz="3600" dirty="0">
                <a:ea typeface="ＭＳ Ｐゴシック" charset="-128"/>
              </a:rPr>
              <a:t> </a:t>
            </a:r>
            <a:r>
              <a:rPr lang="en-US" altLang="zh-CN" sz="3600" dirty="0">
                <a:ea typeface="ＭＳ Ｐゴシック" charset="-128"/>
              </a:rPr>
              <a:t>Security</a:t>
            </a:r>
            <a:endParaRPr lang="en-US" altLang="x-none" sz="2400" dirty="0">
              <a:ea typeface="ＭＳ Ｐゴシック" charset="-128"/>
            </a:endParaRPr>
          </a:p>
        </p:txBody>
      </p:sp>
      <p:sp>
        <p:nvSpPr>
          <p:cNvPr id="29698" name="Rectangle 5"/>
          <p:cNvSpPr>
            <a:spLocks noGrp="1" noChangeArrowheads="1"/>
          </p:cNvSpPr>
          <p:nvPr>
            <p:ph type="subTitle" idx="1"/>
          </p:nvPr>
        </p:nvSpPr>
        <p:spPr>
          <a:xfrm>
            <a:off x="1373187" y="3499237"/>
            <a:ext cx="6410325" cy="2436812"/>
          </a:xfrm>
        </p:spPr>
        <p:txBody>
          <a:bodyPr/>
          <a:lstStyle/>
          <a:p>
            <a:r>
              <a:rPr lang="en-US" altLang="zh-CN" dirty="0">
                <a:ea typeface="ＭＳ Ｐゴシック" charset="-128"/>
              </a:rPr>
              <a:t>Qiao</a:t>
            </a:r>
            <a:r>
              <a:rPr lang="zh-CN" altLang="en-US" dirty="0">
                <a:ea typeface="ＭＳ Ｐゴシック" charset="-128"/>
              </a:rPr>
              <a:t> </a:t>
            </a:r>
            <a:r>
              <a:rPr lang="en-US" altLang="zh-CN" dirty="0">
                <a:ea typeface="ＭＳ Ｐゴシック" charset="-128"/>
              </a:rPr>
              <a:t>Xiang</a:t>
            </a:r>
            <a:endParaRPr lang="en-US" altLang="x-none" dirty="0">
              <a:ea typeface="ＭＳ Ｐゴシック" charset="-128"/>
            </a:endParaRPr>
          </a:p>
          <a:p>
            <a:endParaRPr lang="en-US" altLang="x-none" sz="2400" dirty="0">
              <a:ea typeface="ＭＳ Ｐゴシック" charset="-128"/>
            </a:endParaRPr>
          </a:p>
          <a:p>
            <a:r>
              <a:rPr lang="en-US" altLang="x-none" sz="2400" dirty="0">
                <a:ea typeface="ＭＳ Ｐゴシック" charset="-128"/>
              </a:rPr>
              <a:t>https://</a:t>
            </a:r>
            <a:r>
              <a:rPr lang="en-US" altLang="x-none" sz="2400" dirty="0" err="1">
                <a:ea typeface="ＭＳ Ｐゴシック" charset="-128"/>
              </a:rPr>
              <a:t>qiaoxiang.me</a:t>
            </a:r>
            <a:r>
              <a:rPr lang="en-US" altLang="x-none" sz="2400" dirty="0">
                <a:ea typeface="ＭＳ Ｐゴシック" charset="-128"/>
              </a:rPr>
              <a:t>/courses/cnns-xmuf2</a:t>
            </a:r>
            <a:r>
              <a:rPr lang="en-US" altLang="zh-CN" sz="2400" dirty="0">
                <a:ea typeface="ＭＳ Ｐゴシック" charset="-128"/>
              </a:rPr>
              <a:t>2</a:t>
            </a:r>
            <a:r>
              <a:rPr lang="en-US" altLang="x-none" sz="2400" dirty="0">
                <a:ea typeface="ＭＳ Ｐゴシック" charset="-128"/>
              </a:rPr>
              <a:t>/</a:t>
            </a:r>
            <a:r>
              <a:rPr lang="en-US" altLang="x-none" sz="2400" dirty="0" err="1">
                <a:ea typeface="ＭＳ Ｐゴシック" charset="-128"/>
              </a:rPr>
              <a:t>index.shtml</a:t>
            </a:r>
            <a:br>
              <a:rPr lang="en-US" altLang="x-none" sz="2400" dirty="0">
                <a:ea typeface="ＭＳ Ｐゴシック" charset="-128"/>
              </a:rPr>
            </a:br>
            <a:endParaRPr lang="en-US" altLang="x-none" sz="3600" dirty="0">
              <a:ea typeface="ＭＳ Ｐゴシック" charset="-128"/>
            </a:endParaRPr>
          </a:p>
          <a:p>
            <a:r>
              <a:rPr lang="en-US" altLang="zh-CN" sz="2000" dirty="0">
                <a:ea typeface="ＭＳ Ｐゴシック" charset="-128"/>
              </a:rPr>
              <a:t>9</a:t>
            </a:r>
            <a:r>
              <a:rPr lang="en-US" altLang="x-none" sz="2000" dirty="0">
                <a:ea typeface="ＭＳ Ｐゴシック" charset="-128"/>
              </a:rPr>
              <a:t>/</a:t>
            </a:r>
            <a:r>
              <a:rPr lang="en-US" altLang="zh-CN" sz="2000" dirty="0">
                <a:ea typeface="ＭＳ Ｐゴシック" charset="-128"/>
              </a:rPr>
              <a:t>13</a:t>
            </a:r>
            <a:r>
              <a:rPr lang="en-US" altLang="x-none" sz="2000" dirty="0">
                <a:ea typeface="ＭＳ Ｐゴシック" charset="-128"/>
              </a:rPr>
              <a:t>/20</a:t>
            </a:r>
            <a:r>
              <a:rPr lang="en-US" altLang="zh-CN" sz="2000" dirty="0">
                <a:ea typeface="ＭＳ Ｐゴシック" charset="-128"/>
              </a:rPr>
              <a:t>22</a:t>
            </a:r>
            <a:endParaRPr lang="en-US" altLang="x-none" sz="2000" dirty="0">
              <a:ea typeface="ＭＳ Ｐゴシック" charset="-128"/>
            </a:endParaRPr>
          </a:p>
        </p:txBody>
      </p:sp>
      <p:sp>
        <p:nvSpPr>
          <p:cNvPr id="2" name="TextBox 1">
            <a:extLst>
              <a:ext uri="{FF2B5EF4-FFF2-40B4-BE49-F238E27FC236}">
                <a16:creationId xmlns:a16="http://schemas.microsoft.com/office/drawing/2014/main" id="{9E695C6D-D2E6-4E46-8DBA-DDD17C9A6656}"/>
              </a:ext>
            </a:extLst>
          </p:cNvPr>
          <p:cNvSpPr txBox="1"/>
          <p:nvPr/>
        </p:nvSpPr>
        <p:spPr>
          <a:xfrm>
            <a:off x="465683" y="6407150"/>
            <a:ext cx="8225329" cy="276999"/>
          </a:xfrm>
          <a:prstGeom prst="rect">
            <a:avLst/>
          </a:prstGeom>
          <a:noFill/>
        </p:spPr>
        <p:txBody>
          <a:bodyPr wrap="none" rtlCol="0">
            <a:spAutoFit/>
          </a:bodyPr>
          <a:lstStyle/>
          <a:p>
            <a:r>
              <a:rPr lang="en-US" sz="1200" dirty="0">
                <a:latin typeface="+mn-lt"/>
              </a:rPr>
              <a:t>Th</a:t>
            </a:r>
            <a:r>
              <a:rPr lang="en-US" altLang="zh-CN" sz="1200" dirty="0">
                <a:latin typeface="+mn-lt"/>
              </a:rPr>
              <a:t>is</a:t>
            </a:r>
            <a:r>
              <a:rPr lang="zh-CN" altLang="en-US" sz="1200" dirty="0">
                <a:latin typeface="+mn-lt"/>
              </a:rPr>
              <a:t> </a:t>
            </a:r>
            <a:r>
              <a:rPr lang="en-US" altLang="zh-CN" sz="1200" dirty="0">
                <a:latin typeface="+mn-lt"/>
              </a:rPr>
              <a:t>deck</a:t>
            </a:r>
            <a:r>
              <a:rPr lang="zh-CN" altLang="en-US" sz="1200" dirty="0">
                <a:latin typeface="+mn-lt"/>
              </a:rPr>
              <a:t> </a:t>
            </a:r>
            <a:r>
              <a:rPr lang="en-US" altLang="zh-CN" sz="1200" dirty="0">
                <a:latin typeface="+mn-lt"/>
              </a:rPr>
              <a:t>of</a:t>
            </a:r>
            <a:r>
              <a:rPr lang="zh-CN" altLang="en-US" sz="1200" dirty="0">
                <a:latin typeface="+mn-lt"/>
              </a:rPr>
              <a:t> </a:t>
            </a:r>
            <a:r>
              <a:rPr lang="en-US" altLang="zh-CN" sz="1200" dirty="0">
                <a:latin typeface="+mn-lt"/>
              </a:rPr>
              <a:t>slides</a:t>
            </a:r>
            <a:r>
              <a:rPr lang="en-US" sz="1200" dirty="0">
                <a:latin typeface="+mn-lt"/>
              </a:rPr>
              <a:t> are heavily based on CPSC 433/533 at Yale University, by courtesy of Dr. Y. Richard Yang.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401C89-CCFA-AF44-93FA-B659949FAF3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7380" y="1610716"/>
            <a:ext cx="3098800" cy="2370351"/>
          </a:xfrm>
          <a:prstGeom prst="rect">
            <a:avLst/>
          </a:prstGeom>
        </p:spPr>
      </p:pic>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Pursue</a:t>
            </a:r>
            <a:r>
              <a:rPr lang="zh-CN" altLang="en-US" dirty="0"/>
              <a:t> </a:t>
            </a:r>
            <a:r>
              <a:rPr lang="en-US" altLang="zh-CN" dirty="0"/>
              <a:t>graduate</a:t>
            </a:r>
            <a:r>
              <a:rPr lang="zh-CN" altLang="en-US" dirty="0"/>
              <a:t> </a:t>
            </a:r>
            <a:r>
              <a:rPr lang="en-US" altLang="zh-CN" dirty="0"/>
              <a:t>degrees</a:t>
            </a:r>
            <a:r>
              <a:rPr lang="zh-CN" altLang="en-US" dirty="0"/>
              <a:t> </a:t>
            </a:r>
            <a:r>
              <a:rPr lang="en-US" altLang="zh-CN" dirty="0"/>
              <a:t>overseas</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10</a:t>
            </a:fld>
            <a:endParaRPr lang="en-US" altLang="x-none"/>
          </a:p>
        </p:txBody>
      </p:sp>
      <p:pic>
        <p:nvPicPr>
          <p:cNvPr id="7" name="图片 3">
            <a:extLst>
              <a:ext uri="{FF2B5EF4-FFF2-40B4-BE49-F238E27FC236}">
                <a16:creationId xmlns:a16="http://schemas.microsoft.com/office/drawing/2014/main" id="{75C23124-8563-6E44-9036-A1A7F718FAA4}"/>
              </a:ext>
            </a:extLst>
          </p:cNvPr>
          <p:cNvPicPr>
            <a:picLocks noChangeAspect="1"/>
          </p:cNvPicPr>
          <p:nvPr/>
        </p:nvPicPr>
        <p:blipFill>
          <a:blip r:embed="rId3"/>
          <a:stretch>
            <a:fillRect/>
          </a:stretch>
        </p:blipFill>
        <p:spPr>
          <a:xfrm>
            <a:off x="4371298" y="2091559"/>
            <a:ext cx="3154512" cy="1201719"/>
          </a:xfrm>
          <a:prstGeom prst="rect">
            <a:avLst/>
          </a:prstGeom>
        </p:spPr>
      </p:pic>
      <p:pic>
        <p:nvPicPr>
          <p:cNvPr id="8" name="Picture 7">
            <a:extLst>
              <a:ext uri="{FF2B5EF4-FFF2-40B4-BE49-F238E27FC236}">
                <a16:creationId xmlns:a16="http://schemas.microsoft.com/office/drawing/2014/main" id="{49974BCA-F9BB-5C4A-86A9-3C525D7FFF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12435" y="3262542"/>
            <a:ext cx="2717800" cy="1358900"/>
          </a:xfrm>
          <a:prstGeom prst="rect">
            <a:avLst/>
          </a:prstGeom>
        </p:spPr>
      </p:pic>
      <p:pic>
        <p:nvPicPr>
          <p:cNvPr id="10" name="图片 1">
            <a:extLst>
              <a:ext uri="{FF2B5EF4-FFF2-40B4-BE49-F238E27FC236}">
                <a16:creationId xmlns:a16="http://schemas.microsoft.com/office/drawing/2014/main" id="{5D849321-AA4D-634F-846F-0E1090F9B5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25156" y="3306446"/>
            <a:ext cx="2967918" cy="1417113"/>
          </a:xfrm>
          <a:prstGeom prst="rect">
            <a:avLst/>
          </a:prstGeom>
        </p:spPr>
      </p:pic>
      <p:grpSp>
        <p:nvGrpSpPr>
          <p:cNvPr id="11" name="组合 7">
            <a:extLst>
              <a:ext uri="{FF2B5EF4-FFF2-40B4-BE49-F238E27FC236}">
                <a16:creationId xmlns:a16="http://schemas.microsoft.com/office/drawing/2014/main" id="{025A1191-928B-E74E-AF3C-00AA6A736D41}"/>
              </a:ext>
            </a:extLst>
          </p:cNvPr>
          <p:cNvGrpSpPr/>
          <p:nvPr/>
        </p:nvGrpSpPr>
        <p:grpSpPr>
          <a:xfrm>
            <a:off x="2550354" y="5666899"/>
            <a:ext cx="4125839" cy="1046930"/>
            <a:chOff x="3804345" y="3564592"/>
            <a:chExt cx="4125839" cy="1046930"/>
          </a:xfrm>
        </p:grpSpPr>
        <p:pic>
          <p:nvPicPr>
            <p:cNvPr id="12" name="图片 5">
              <a:extLst>
                <a:ext uri="{FF2B5EF4-FFF2-40B4-BE49-F238E27FC236}">
                  <a16:creationId xmlns:a16="http://schemas.microsoft.com/office/drawing/2014/main" id="{BDE501DF-B8C3-2E4C-83A7-C665D3EC029C}"/>
                </a:ext>
              </a:extLst>
            </p:cNvPr>
            <p:cNvPicPr>
              <a:picLocks noChangeAspect="1"/>
            </p:cNvPicPr>
            <p:nvPr/>
          </p:nvPicPr>
          <p:blipFill>
            <a:blip r:embed="rId6"/>
            <a:stretch>
              <a:fillRect/>
            </a:stretch>
          </p:blipFill>
          <p:spPr>
            <a:xfrm>
              <a:off x="3804345" y="3564592"/>
              <a:ext cx="2581275" cy="781050"/>
            </a:xfrm>
            <a:prstGeom prst="rect">
              <a:avLst/>
            </a:prstGeom>
          </p:spPr>
        </p:pic>
        <p:pic>
          <p:nvPicPr>
            <p:cNvPr id="13" name="图片 6">
              <a:extLst>
                <a:ext uri="{FF2B5EF4-FFF2-40B4-BE49-F238E27FC236}">
                  <a16:creationId xmlns:a16="http://schemas.microsoft.com/office/drawing/2014/main" id="{E891DD8F-F7E5-5440-BA6E-AA46C15F2A8D}"/>
                </a:ext>
              </a:extLst>
            </p:cNvPr>
            <p:cNvPicPr>
              <a:picLocks noChangeAspect="1"/>
            </p:cNvPicPr>
            <p:nvPr/>
          </p:nvPicPr>
          <p:blipFill>
            <a:blip r:embed="rId7"/>
            <a:stretch>
              <a:fillRect/>
            </a:stretch>
          </p:blipFill>
          <p:spPr>
            <a:xfrm>
              <a:off x="3805859" y="4268622"/>
              <a:ext cx="4124325" cy="342900"/>
            </a:xfrm>
            <a:prstGeom prst="rect">
              <a:avLst/>
            </a:prstGeom>
          </p:spPr>
        </p:pic>
      </p:grpSp>
      <p:pic>
        <p:nvPicPr>
          <p:cNvPr id="14" name="Picture 13">
            <a:extLst>
              <a:ext uri="{FF2B5EF4-FFF2-40B4-BE49-F238E27FC236}">
                <a16:creationId xmlns:a16="http://schemas.microsoft.com/office/drawing/2014/main" id="{BFE6369D-BE02-E24A-8966-A919F345D13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747924" y="4808457"/>
            <a:ext cx="5645150" cy="756325"/>
          </a:xfrm>
          <a:prstGeom prst="rect">
            <a:avLst/>
          </a:prstGeom>
        </p:spPr>
      </p:pic>
    </p:spTree>
    <p:extLst>
      <p:ext uri="{BB962C8B-B14F-4D97-AF65-F5344CB8AC3E}">
        <p14:creationId xmlns:p14="http://schemas.microsoft.com/office/powerpoint/2010/main" val="3036350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Pursue</a:t>
            </a:r>
            <a:r>
              <a:rPr lang="zh-CN" altLang="en-US" dirty="0"/>
              <a:t> </a:t>
            </a:r>
            <a:r>
              <a:rPr lang="en-US" altLang="zh-CN" dirty="0"/>
              <a:t>graduate</a:t>
            </a:r>
            <a:r>
              <a:rPr lang="zh-CN" altLang="en-US" dirty="0"/>
              <a:t> </a:t>
            </a:r>
            <a:r>
              <a:rPr lang="en-US" altLang="zh-CN" dirty="0"/>
              <a:t>degrees</a:t>
            </a:r>
            <a:r>
              <a:rPr lang="zh-CN" altLang="en-US" dirty="0"/>
              <a:t> </a:t>
            </a:r>
            <a:r>
              <a:rPr lang="en-US" altLang="zh-CN" dirty="0"/>
              <a:t>domestically</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11</a:t>
            </a:fld>
            <a:endParaRPr lang="en-US" altLang="x-none"/>
          </a:p>
        </p:txBody>
      </p:sp>
      <p:pic>
        <p:nvPicPr>
          <p:cNvPr id="14" name="Picture 13">
            <a:extLst>
              <a:ext uri="{FF2B5EF4-FFF2-40B4-BE49-F238E27FC236}">
                <a16:creationId xmlns:a16="http://schemas.microsoft.com/office/drawing/2014/main" id="{1719DEE0-35A8-2343-90EA-B64F047F8B7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84193" y="4336446"/>
            <a:ext cx="1062930" cy="1403071"/>
          </a:xfrm>
          <a:prstGeom prst="rect">
            <a:avLst/>
          </a:prstGeom>
        </p:spPr>
      </p:pic>
      <p:pic>
        <p:nvPicPr>
          <p:cNvPr id="15" name="Picture 14">
            <a:extLst>
              <a:ext uri="{FF2B5EF4-FFF2-40B4-BE49-F238E27FC236}">
                <a16:creationId xmlns:a16="http://schemas.microsoft.com/office/drawing/2014/main" id="{A45BFE03-CDEF-0749-939B-8A1D5FED041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40033" y="4367339"/>
            <a:ext cx="989549" cy="1399504"/>
          </a:xfrm>
          <a:prstGeom prst="rect">
            <a:avLst/>
          </a:prstGeom>
        </p:spPr>
      </p:pic>
      <p:pic>
        <p:nvPicPr>
          <p:cNvPr id="16" name="图片 6">
            <a:extLst>
              <a:ext uri="{FF2B5EF4-FFF2-40B4-BE49-F238E27FC236}">
                <a16:creationId xmlns:a16="http://schemas.microsoft.com/office/drawing/2014/main" id="{9A258FB6-AB08-FD45-AC43-C3920BAAFD8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40033" y="2360221"/>
            <a:ext cx="1017893" cy="1244093"/>
          </a:xfrm>
          <a:prstGeom prst="rect">
            <a:avLst/>
          </a:prstGeom>
        </p:spPr>
      </p:pic>
      <p:pic>
        <p:nvPicPr>
          <p:cNvPr id="6" name="Picture 5">
            <a:extLst>
              <a:ext uri="{FF2B5EF4-FFF2-40B4-BE49-F238E27FC236}">
                <a16:creationId xmlns:a16="http://schemas.microsoft.com/office/drawing/2014/main" id="{C597493E-B6D9-2D4D-9ACD-5DB27F31B7A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72384" y="4293094"/>
            <a:ext cx="1175423" cy="1429837"/>
          </a:xfrm>
          <a:prstGeom prst="rect">
            <a:avLst/>
          </a:prstGeom>
        </p:spPr>
      </p:pic>
      <p:pic>
        <p:nvPicPr>
          <p:cNvPr id="18" name="Picture 17">
            <a:extLst>
              <a:ext uri="{FF2B5EF4-FFF2-40B4-BE49-F238E27FC236}">
                <a16:creationId xmlns:a16="http://schemas.microsoft.com/office/drawing/2014/main" id="{A273B862-F4B7-9744-B3C0-D4BB4B57BA1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64756" y="2335333"/>
            <a:ext cx="1139842" cy="1288459"/>
          </a:xfrm>
          <a:prstGeom prst="rect">
            <a:avLst/>
          </a:prstGeom>
        </p:spPr>
      </p:pic>
      <p:sp>
        <p:nvSpPr>
          <p:cNvPr id="21" name="TextBox 20">
            <a:extLst>
              <a:ext uri="{FF2B5EF4-FFF2-40B4-BE49-F238E27FC236}">
                <a16:creationId xmlns:a16="http://schemas.microsoft.com/office/drawing/2014/main" id="{73EDA987-5196-2140-95AF-00248FA43027}"/>
              </a:ext>
            </a:extLst>
          </p:cNvPr>
          <p:cNvSpPr txBox="1"/>
          <p:nvPr/>
        </p:nvSpPr>
        <p:spPr>
          <a:xfrm>
            <a:off x="6131500" y="3688775"/>
            <a:ext cx="1313180" cy="584775"/>
          </a:xfrm>
          <a:prstGeom prst="rect">
            <a:avLst/>
          </a:prstGeom>
          <a:noFill/>
        </p:spPr>
        <p:txBody>
          <a:bodyPr wrap="none" rtlCol="0">
            <a:spAutoFit/>
          </a:bodyPr>
          <a:lstStyle/>
          <a:p>
            <a:r>
              <a:rPr lang="en-US" sz="1600" dirty="0" err="1">
                <a:latin typeface="+mn-lt"/>
                <a:ea typeface="ＭＳ Ｐゴシック" charset="0"/>
              </a:rPr>
              <a:t>Ling</a:t>
            </a:r>
            <a:r>
              <a:rPr lang="en-US" altLang="zh-CN" sz="1600" dirty="0" err="1">
                <a:latin typeface="+mn-lt"/>
                <a:ea typeface="ＭＳ Ｐゴシック" charset="0"/>
              </a:rPr>
              <a:t>he</a:t>
            </a:r>
            <a:r>
              <a:rPr lang="zh-CN" altLang="en-US" sz="1600" dirty="0">
                <a:latin typeface="+mn-lt"/>
                <a:ea typeface="ＭＳ Ｐゴシック" charset="0"/>
              </a:rPr>
              <a:t> </a:t>
            </a:r>
            <a:r>
              <a:rPr lang="en-US" altLang="zh-CN" sz="1600" dirty="0">
                <a:latin typeface="+mn-lt"/>
                <a:ea typeface="ＭＳ Ｐゴシック" charset="0"/>
              </a:rPr>
              <a:t>Kong</a:t>
            </a:r>
          </a:p>
          <a:p>
            <a:r>
              <a:rPr lang="en-US" altLang="zh-CN" sz="1600" dirty="0">
                <a:latin typeface="+mn-lt"/>
                <a:ea typeface="ＭＳ Ｐゴシック" charset="0"/>
              </a:rPr>
              <a:t>SJTU</a:t>
            </a:r>
            <a:endParaRPr lang="en-US" sz="1600" dirty="0">
              <a:latin typeface="+mn-lt"/>
              <a:ea typeface="ＭＳ Ｐゴシック" charset="0"/>
            </a:endParaRPr>
          </a:p>
        </p:txBody>
      </p:sp>
      <p:sp>
        <p:nvSpPr>
          <p:cNvPr id="22" name="TextBox 21">
            <a:extLst>
              <a:ext uri="{FF2B5EF4-FFF2-40B4-BE49-F238E27FC236}">
                <a16:creationId xmlns:a16="http://schemas.microsoft.com/office/drawing/2014/main" id="{98C9F60B-06B3-AF4A-87B8-CC6F0A237034}"/>
              </a:ext>
            </a:extLst>
          </p:cNvPr>
          <p:cNvSpPr txBox="1"/>
          <p:nvPr/>
        </p:nvSpPr>
        <p:spPr>
          <a:xfrm>
            <a:off x="2049119" y="5742771"/>
            <a:ext cx="1117614" cy="584775"/>
          </a:xfrm>
          <a:prstGeom prst="rect">
            <a:avLst/>
          </a:prstGeom>
          <a:noFill/>
        </p:spPr>
        <p:txBody>
          <a:bodyPr wrap="none" rtlCol="0">
            <a:spAutoFit/>
          </a:bodyPr>
          <a:lstStyle/>
          <a:p>
            <a:r>
              <a:rPr lang="en-US" altLang="zh-CN" sz="1600" dirty="0">
                <a:latin typeface="+mn-lt"/>
                <a:ea typeface="ＭＳ Ｐゴシック" charset="0"/>
              </a:rPr>
              <a:t>Chen</a:t>
            </a:r>
            <a:r>
              <a:rPr lang="zh-CN" altLang="en-US" sz="1600" dirty="0">
                <a:latin typeface="+mn-lt"/>
                <a:ea typeface="ＭＳ Ｐゴシック" charset="0"/>
              </a:rPr>
              <a:t> </a:t>
            </a:r>
            <a:r>
              <a:rPr lang="en-US" altLang="zh-CN" sz="1600" dirty="0">
                <a:latin typeface="+mn-lt"/>
                <a:ea typeface="ＭＳ Ｐゴシック" charset="0"/>
              </a:rPr>
              <a:t>Tian</a:t>
            </a:r>
          </a:p>
          <a:p>
            <a:r>
              <a:rPr lang="en-US" altLang="zh-CN" sz="1600" dirty="0">
                <a:latin typeface="+mn-lt"/>
                <a:ea typeface="ＭＳ Ｐゴシック" charset="0"/>
              </a:rPr>
              <a:t>NJU</a:t>
            </a:r>
            <a:endParaRPr lang="en-US" sz="1600" dirty="0">
              <a:latin typeface="+mn-lt"/>
              <a:ea typeface="ＭＳ Ｐゴシック" charset="0"/>
            </a:endParaRPr>
          </a:p>
        </p:txBody>
      </p:sp>
      <p:sp>
        <p:nvSpPr>
          <p:cNvPr id="23" name="TextBox 22">
            <a:extLst>
              <a:ext uri="{FF2B5EF4-FFF2-40B4-BE49-F238E27FC236}">
                <a16:creationId xmlns:a16="http://schemas.microsoft.com/office/drawing/2014/main" id="{7F4F28D4-0D38-8B4D-956B-AFFC4F1AB941}"/>
              </a:ext>
            </a:extLst>
          </p:cNvPr>
          <p:cNvSpPr txBox="1"/>
          <p:nvPr/>
        </p:nvSpPr>
        <p:spPr>
          <a:xfrm>
            <a:off x="3335438" y="3690461"/>
            <a:ext cx="1160895" cy="584775"/>
          </a:xfrm>
          <a:prstGeom prst="rect">
            <a:avLst/>
          </a:prstGeom>
          <a:noFill/>
        </p:spPr>
        <p:txBody>
          <a:bodyPr wrap="none" rtlCol="0">
            <a:spAutoFit/>
          </a:bodyPr>
          <a:lstStyle/>
          <a:p>
            <a:r>
              <a:rPr lang="en-US" altLang="zh-CN" sz="1600" dirty="0">
                <a:latin typeface="+mn-lt"/>
                <a:ea typeface="ＭＳ Ｐゴシック" charset="0"/>
              </a:rPr>
              <a:t>Tong</a:t>
            </a:r>
            <a:r>
              <a:rPr lang="zh-CN" altLang="en-US" sz="1600" dirty="0">
                <a:latin typeface="+mn-lt"/>
                <a:ea typeface="ＭＳ Ｐゴシック" charset="0"/>
              </a:rPr>
              <a:t> </a:t>
            </a:r>
            <a:r>
              <a:rPr lang="en-US" altLang="zh-CN" sz="1600" dirty="0">
                <a:latin typeface="+mn-lt"/>
                <a:ea typeface="ＭＳ Ｐゴシック" charset="0"/>
              </a:rPr>
              <a:t>Yang</a:t>
            </a:r>
          </a:p>
          <a:p>
            <a:r>
              <a:rPr lang="en-US" altLang="zh-CN" sz="1600" dirty="0">
                <a:latin typeface="+mn-lt"/>
                <a:ea typeface="ＭＳ Ｐゴシック" charset="0"/>
              </a:rPr>
              <a:t>PKU</a:t>
            </a:r>
            <a:endParaRPr lang="en-US" sz="1600" dirty="0">
              <a:latin typeface="+mn-lt"/>
              <a:ea typeface="ＭＳ Ｐゴシック" charset="0"/>
            </a:endParaRPr>
          </a:p>
        </p:txBody>
      </p:sp>
      <p:sp>
        <p:nvSpPr>
          <p:cNvPr id="24" name="TextBox 23">
            <a:extLst>
              <a:ext uri="{FF2B5EF4-FFF2-40B4-BE49-F238E27FC236}">
                <a16:creationId xmlns:a16="http://schemas.microsoft.com/office/drawing/2014/main" id="{58557505-AAAB-5F48-B987-77EB7879AE92}"/>
              </a:ext>
            </a:extLst>
          </p:cNvPr>
          <p:cNvSpPr txBox="1"/>
          <p:nvPr/>
        </p:nvSpPr>
        <p:spPr>
          <a:xfrm>
            <a:off x="4727755" y="5739517"/>
            <a:ext cx="1225014" cy="584775"/>
          </a:xfrm>
          <a:prstGeom prst="rect">
            <a:avLst/>
          </a:prstGeom>
          <a:noFill/>
        </p:spPr>
        <p:txBody>
          <a:bodyPr wrap="none" rtlCol="0">
            <a:spAutoFit/>
          </a:bodyPr>
          <a:lstStyle/>
          <a:p>
            <a:r>
              <a:rPr lang="en-US" altLang="zh-CN" sz="1600" dirty="0">
                <a:latin typeface="+mn-lt"/>
                <a:ea typeface="ＭＳ Ｐゴシック" charset="0"/>
              </a:rPr>
              <a:t>Qiao</a:t>
            </a:r>
            <a:r>
              <a:rPr lang="zh-CN" altLang="en-US" sz="1600" dirty="0">
                <a:latin typeface="+mn-lt"/>
                <a:ea typeface="ＭＳ Ｐゴシック" charset="0"/>
              </a:rPr>
              <a:t> </a:t>
            </a:r>
            <a:r>
              <a:rPr lang="en-US" altLang="zh-CN" sz="1600" dirty="0">
                <a:latin typeface="+mn-lt"/>
                <a:ea typeface="ＭＳ Ｐゴシック" charset="0"/>
              </a:rPr>
              <a:t>Xiang</a:t>
            </a:r>
          </a:p>
          <a:p>
            <a:r>
              <a:rPr lang="en-US" altLang="zh-CN" sz="1600" dirty="0">
                <a:latin typeface="+mn-lt"/>
                <a:ea typeface="ＭＳ Ｐゴシック" charset="0"/>
              </a:rPr>
              <a:t>XMU</a:t>
            </a:r>
            <a:endParaRPr lang="en-US" sz="1600" dirty="0">
              <a:latin typeface="+mn-lt"/>
              <a:ea typeface="ＭＳ Ｐゴシック" charset="0"/>
            </a:endParaRPr>
          </a:p>
        </p:txBody>
      </p:sp>
      <p:sp>
        <p:nvSpPr>
          <p:cNvPr id="25" name="TextBox 24">
            <a:extLst>
              <a:ext uri="{FF2B5EF4-FFF2-40B4-BE49-F238E27FC236}">
                <a16:creationId xmlns:a16="http://schemas.microsoft.com/office/drawing/2014/main" id="{390A60D9-7D68-504B-924A-493E1F1F386A}"/>
              </a:ext>
            </a:extLst>
          </p:cNvPr>
          <p:cNvSpPr txBox="1"/>
          <p:nvPr/>
        </p:nvSpPr>
        <p:spPr>
          <a:xfrm>
            <a:off x="6292617" y="5739516"/>
            <a:ext cx="928459" cy="584775"/>
          </a:xfrm>
          <a:prstGeom prst="rect">
            <a:avLst/>
          </a:prstGeom>
          <a:noFill/>
        </p:spPr>
        <p:txBody>
          <a:bodyPr wrap="none" rtlCol="0">
            <a:spAutoFit/>
          </a:bodyPr>
          <a:lstStyle/>
          <a:p>
            <a:r>
              <a:rPr lang="en-US" altLang="zh-CN" sz="1600" dirty="0">
                <a:latin typeface="+mn-lt"/>
                <a:ea typeface="ＭＳ Ｐゴシック" charset="0"/>
              </a:rPr>
              <a:t>Lu</a:t>
            </a:r>
            <a:r>
              <a:rPr lang="zh-CN" altLang="en-US" sz="1600" dirty="0">
                <a:latin typeface="+mn-lt"/>
                <a:ea typeface="ＭＳ Ｐゴシック" charset="0"/>
              </a:rPr>
              <a:t> </a:t>
            </a:r>
            <a:r>
              <a:rPr lang="en-US" altLang="zh-CN" sz="1600" dirty="0">
                <a:latin typeface="+mn-lt"/>
                <a:ea typeface="ＭＳ Ｐゴシック" charset="0"/>
              </a:rPr>
              <a:t>Tang</a:t>
            </a:r>
          </a:p>
          <a:p>
            <a:r>
              <a:rPr lang="en-US" altLang="zh-CN" sz="1600" dirty="0">
                <a:latin typeface="+mn-lt"/>
                <a:ea typeface="ＭＳ Ｐゴシック" charset="0"/>
              </a:rPr>
              <a:t>XMU</a:t>
            </a:r>
            <a:endParaRPr lang="en-US" sz="1600" dirty="0">
              <a:latin typeface="+mn-lt"/>
              <a:ea typeface="ＭＳ Ｐゴシック" charset="0"/>
            </a:endParaRPr>
          </a:p>
        </p:txBody>
      </p:sp>
      <p:pic>
        <p:nvPicPr>
          <p:cNvPr id="26" name="Picture 25">
            <a:extLst>
              <a:ext uri="{FF2B5EF4-FFF2-40B4-BE49-F238E27FC236}">
                <a16:creationId xmlns:a16="http://schemas.microsoft.com/office/drawing/2014/main" id="{0CF58F88-D9C9-684C-8A39-15F5A91BE72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49119" y="2304959"/>
            <a:ext cx="1019626" cy="1359501"/>
          </a:xfrm>
          <a:prstGeom prst="rect">
            <a:avLst/>
          </a:prstGeom>
        </p:spPr>
      </p:pic>
      <p:sp>
        <p:nvSpPr>
          <p:cNvPr id="27" name="TextBox 26">
            <a:extLst>
              <a:ext uri="{FF2B5EF4-FFF2-40B4-BE49-F238E27FC236}">
                <a16:creationId xmlns:a16="http://schemas.microsoft.com/office/drawing/2014/main" id="{0E6E15C8-76FA-B14F-8E90-DB621C67D328}"/>
              </a:ext>
            </a:extLst>
          </p:cNvPr>
          <p:cNvSpPr txBox="1"/>
          <p:nvPr/>
        </p:nvSpPr>
        <p:spPr>
          <a:xfrm>
            <a:off x="2171591" y="3708319"/>
            <a:ext cx="861134" cy="584775"/>
          </a:xfrm>
          <a:prstGeom prst="rect">
            <a:avLst/>
          </a:prstGeom>
          <a:noFill/>
        </p:spPr>
        <p:txBody>
          <a:bodyPr wrap="none" rtlCol="0">
            <a:spAutoFit/>
          </a:bodyPr>
          <a:lstStyle/>
          <a:p>
            <a:r>
              <a:rPr lang="en-US" altLang="zh-CN" sz="1600" dirty="0">
                <a:latin typeface="+mn-lt"/>
                <a:ea typeface="ＭＳ Ｐゴシック" charset="0"/>
              </a:rPr>
              <a:t>Xin</a:t>
            </a:r>
            <a:r>
              <a:rPr lang="zh-CN" altLang="en-US" sz="1600" dirty="0">
                <a:latin typeface="+mn-lt"/>
                <a:ea typeface="ＭＳ Ｐゴシック" charset="0"/>
              </a:rPr>
              <a:t> </a:t>
            </a:r>
            <a:r>
              <a:rPr lang="en-US" altLang="zh-CN" sz="1600" dirty="0" err="1">
                <a:latin typeface="+mn-lt"/>
                <a:ea typeface="ＭＳ Ｐゴシック" charset="0"/>
              </a:rPr>
              <a:t>Jin</a:t>
            </a:r>
            <a:endParaRPr lang="en-US" altLang="zh-CN" sz="1600" dirty="0">
              <a:latin typeface="+mn-lt"/>
              <a:ea typeface="ＭＳ Ｐゴシック" charset="0"/>
            </a:endParaRPr>
          </a:p>
          <a:p>
            <a:r>
              <a:rPr lang="en-US" altLang="zh-CN" sz="1600" dirty="0">
                <a:latin typeface="+mn-lt"/>
                <a:ea typeface="ＭＳ Ｐゴシック" charset="0"/>
              </a:rPr>
              <a:t>PKU</a:t>
            </a:r>
            <a:endParaRPr lang="en-US" sz="1600" dirty="0">
              <a:latin typeface="+mn-lt"/>
              <a:ea typeface="ＭＳ Ｐゴシック" charset="0"/>
            </a:endParaRPr>
          </a:p>
        </p:txBody>
      </p:sp>
      <p:pic>
        <p:nvPicPr>
          <p:cNvPr id="28" name="Picture 27">
            <a:extLst>
              <a:ext uri="{FF2B5EF4-FFF2-40B4-BE49-F238E27FC236}">
                <a16:creationId xmlns:a16="http://schemas.microsoft.com/office/drawing/2014/main" id="{23993EB9-934D-2642-B5B8-2A9D8212CD0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784193" y="2322797"/>
            <a:ext cx="1066749" cy="1377783"/>
          </a:xfrm>
          <a:prstGeom prst="rect">
            <a:avLst/>
          </a:prstGeom>
        </p:spPr>
      </p:pic>
      <p:sp>
        <p:nvSpPr>
          <p:cNvPr id="29" name="TextBox 28">
            <a:extLst>
              <a:ext uri="{FF2B5EF4-FFF2-40B4-BE49-F238E27FC236}">
                <a16:creationId xmlns:a16="http://schemas.microsoft.com/office/drawing/2014/main" id="{0829383F-A068-9B4B-A1BD-66B7BE5294C0}"/>
              </a:ext>
            </a:extLst>
          </p:cNvPr>
          <p:cNvSpPr txBox="1"/>
          <p:nvPr/>
        </p:nvSpPr>
        <p:spPr>
          <a:xfrm>
            <a:off x="4727755" y="3692994"/>
            <a:ext cx="1282722" cy="584775"/>
          </a:xfrm>
          <a:prstGeom prst="rect">
            <a:avLst/>
          </a:prstGeom>
          <a:noFill/>
        </p:spPr>
        <p:txBody>
          <a:bodyPr wrap="none" rtlCol="0">
            <a:spAutoFit/>
          </a:bodyPr>
          <a:lstStyle/>
          <a:p>
            <a:r>
              <a:rPr lang="en-US" altLang="zh-CN" sz="1600" dirty="0" err="1">
                <a:latin typeface="+mn-lt"/>
                <a:ea typeface="ＭＳ Ｐゴシック" charset="0"/>
              </a:rPr>
              <a:t>Chenren</a:t>
            </a:r>
            <a:r>
              <a:rPr lang="zh-CN" altLang="en-US" sz="1600" dirty="0">
                <a:latin typeface="+mn-lt"/>
                <a:ea typeface="ＭＳ Ｐゴシック" charset="0"/>
              </a:rPr>
              <a:t> </a:t>
            </a:r>
            <a:r>
              <a:rPr lang="en-US" altLang="zh-CN" sz="1600" dirty="0">
                <a:latin typeface="+mn-lt"/>
                <a:ea typeface="ＭＳ Ｐゴシック" charset="0"/>
              </a:rPr>
              <a:t>Xu</a:t>
            </a:r>
          </a:p>
          <a:p>
            <a:r>
              <a:rPr lang="en-US" altLang="zh-CN" sz="1600" dirty="0">
                <a:latin typeface="+mn-lt"/>
                <a:ea typeface="ＭＳ Ｐゴシック" charset="0"/>
              </a:rPr>
              <a:t>PKU</a:t>
            </a:r>
            <a:endParaRPr lang="en-US" sz="1600" dirty="0">
              <a:latin typeface="+mn-lt"/>
              <a:ea typeface="ＭＳ Ｐゴシック" charset="0"/>
            </a:endParaRPr>
          </a:p>
        </p:txBody>
      </p:sp>
      <p:pic>
        <p:nvPicPr>
          <p:cNvPr id="30" name="Picture 29">
            <a:extLst>
              <a:ext uri="{FF2B5EF4-FFF2-40B4-BE49-F238E27FC236}">
                <a16:creationId xmlns:a16="http://schemas.microsoft.com/office/drawing/2014/main" id="{0EAE052E-A74D-E34A-B428-F4EA726C442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364756" y="4319229"/>
            <a:ext cx="1180256" cy="1403702"/>
          </a:xfrm>
          <a:prstGeom prst="rect">
            <a:avLst/>
          </a:prstGeom>
        </p:spPr>
      </p:pic>
      <p:sp>
        <p:nvSpPr>
          <p:cNvPr id="31" name="TextBox 30">
            <a:extLst>
              <a:ext uri="{FF2B5EF4-FFF2-40B4-BE49-F238E27FC236}">
                <a16:creationId xmlns:a16="http://schemas.microsoft.com/office/drawing/2014/main" id="{FC963C08-B328-F148-BCFE-917D4BD27295}"/>
              </a:ext>
            </a:extLst>
          </p:cNvPr>
          <p:cNvSpPr txBox="1"/>
          <p:nvPr/>
        </p:nvSpPr>
        <p:spPr>
          <a:xfrm>
            <a:off x="3268147" y="5739517"/>
            <a:ext cx="1265090" cy="584775"/>
          </a:xfrm>
          <a:prstGeom prst="rect">
            <a:avLst/>
          </a:prstGeom>
          <a:noFill/>
        </p:spPr>
        <p:txBody>
          <a:bodyPr wrap="none" rtlCol="0">
            <a:spAutoFit/>
          </a:bodyPr>
          <a:lstStyle/>
          <a:p>
            <a:r>
              <a:rPr lang="en-US" altLang="zh-CN" sz="1600" dirty="0">
                <a:latin typeface="+mn-lt"/>
                <a:ea typeface="ＭＳ Ｐゴシック" charset="0"/>
              </a:rPr>
              <a:t>Peng</a:t>
            </a:r>
            <a:r>
              <a:rPr lang="zh-CN" altLang="en-US" sz="1600" dirty="0">
                <a:latin typeface="+mn-lt"/>
                <a:ea typeface="ＭＳ Ｐゴシック" charset="0"/>
              </a:rPr>
              <a:t> </a:t>
            </a:r>
            <a:r>
              <a:rPr lang="en-US" altLang="zh-CN" sz="1600" dirty="0">
                <a:latin typeface="+mn-lt"/>
                <a:ea typeface="ＭＳ Ｐゴシック" charset="0"/>
              </a:rPr>
              <a:t>Zhang</a:t>
            </a:r>
          </a:p>
          <a:p>
            <a:r>
              <a:rPr lang="en-US" altLang="zh-CN" sz="1600" dirty="0">
                <a:latin typeface="+mn-lt"/>
                <a:ea typeface="ＭＳ Ｐゴシック" charset="0"/>
              </a:rPr>
              <a:t>XJTU</a:t>
            </a:r>
            <a:endParaRPr lang="en-US" sz="1600" dirty="0">
              <a:latin typeface="+mn-lt"/>
              <a:ea typeface="ＭＳ Ｐゴシック" charset="0"/>
            </a:endParaRPr>
          </a:p>
        </p:txBody>
      </p:sp>
      <p:sp>
        <p:nvSpPr>
          <p:cNvPr id="32" name="Rounded Rectangle 31">
            <a:extLst>
              <a:ext uri="{FF2B5EF4-FFF2-40B4-BE49-F238E27FC236}">
                <a16:creationId xmlns:a16="http://schemas.microsoft.com/office/drawing/2014/main" id="{DEF535F5-C24C-0945-9686-270308315B4C}"/>
              </a:ext>
            </a:extLst>
          </p:cNvPr>
          <p:cNvSpPr/>
          <p:nvPr/>
        </p:nvSpPr>
        <p:spPr bwMode="auto">
          <a:xfrm>
            <a:off x="1454150" y="4654550"/>
            <a:ext cx="6248400" cy="914400"/>
          </a:xfrm>
          <a:prstGeom prst="roundRect">
            <a:avLst/>
          </a:prstGeom>
          <a:solidFill>
            <a:srgbClr val="92D05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mn-lt"/>
              </a:rPr>
              <a:t>If</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you</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are</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interested</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in</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working</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with</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me</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on</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research</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projects,</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please</a:t>
            </a:r>
            <a:r>
              <a:rPr kumimoji="0" lang="zh-CN" altLang="en-US" sz="1800" b="0" i="0" u="none" strike="noStrike" cap="none" normalizeH="0" baseline="0" dirty="0">
                <a:ln>
                  <a:noFill/>
                </a:ln>
                <a:solidFill>
                  <a:schemeClr val="bg1"/>
                </a:solidFill>
                <a:effectLst/>
                <a:latin typeface="+mn-lt"/>
              </a:rPr>
              <a:t> </a:t>
            </a:r>
            <a:r>
              <a:rPr lang="en-US" altLang="zh-CN" sz="1800" dirty="0">
                <a:solidFill>
                  <a:schemeClr val="bg1"/>
                </a:solidFill>
                <a:latin typeface="+mn-lt"/>
              </a:rPr>
              <a:t>send</a:t>
            </a:r>
            <a:r>
              <a:rPr lang="zh-CN" altLang="en-US" sz="1800" dirty="0">
                <a:solidFill>
                  <a:schemeClr val="bg1"/>
                </a:solidFill>
                <a:latin typeface="+mn-lt"/>
              </a:rPr>
              <a:t> </a:t>
            </a:r>
            <a:r>
              <a:rPr lang="en-US" altLang="zh-CN" sz="1800" dirty="0">
                <a:solidFill>
                  <a:schemeClr val="bg1"/>
                </a:solidFill>
                <a:latin typeface="+mn-lt"/>
              </a:rPr>
              <a:t>me</a:t>
            </a:r>
            <a:r>
              <a:rPr lang="zh-CN" altLang="en-US" sz="1800" dirty="0">
                <a:solidFill>
                  <a:schemeClr val="bg1"/>
                </a:solidFill>
                <a:latin typeface="+mn-lt"/>
              </a:rPr>
              <a:t> </a:t>
            </a:r>
            <a:r>
              <a:rPr lang="en-US" altLang="zh-CN" sz="1800" dirty="0">
                <a:solidFill>
                  <a:schemeClr val="bg1"/>
                </a:solidFill>
                <a:latin typeface="+mn-lt"/>
              </a:rPr>
              <a:t>an</a:t>
            </a:r>
            <a:r>
              <a:rPr lang="zh-CN" altLang="en-US" sz="1800" dirty="0">
                <a:solidFill>
                  <a:schemeClr val="bg1"/>
                </a:solidFill>
                <a:latin typeface="+mn-lt"/>
              </a:rPr>
              <a:t> </a:t>
            </a:r>
            <a:r>
              <a:rPr lang="en-US" altLang="zh-CN" sz="1800" dirty="0">
                <a:solidFill>
                  <a:schemeClr val="bg1"/>
                </a:solidFill>
                <a:latin typeface="+mn-lt"/>
              </a:rPr>
              <a:t>email</a:t>
            </a:r>
            <a:r>
              <a:rPr lang="zh-CN" altLang="en-US" sz="1800" dirty="0">
                <a:solidFill>
                  <a:schemeClr val="bg1"/>
                </a:solidFill>
                <a:latin typeface="+mn-lt"/>
              </a:rPr>
              <a:t> </a:t>
            </a:r>
            <a:r>
              <a:rPr lang="en-US" altLang="zh-CN" sz="1800" dirty="0">
                <a:solidFill>
                  <a:schemeClr val="bg1"/>
                </a:solidFill>
                <a:latin typeface="+mn-lt"/>
              </a:rPr>
              <a:t>at</a:t>
            </a:r>
            <a:r>
              <a:rPr lang="zh-CN" altLang="en-US" sz="1800" dirty="0">
                <a:solidFill>
                  <a:schemeClr val="bg1"/>
                </a:solidFill>
                <a:latin typeface="+mn-lt"/>
              </a:rPr>
              <a:t> </a:t>
            </a:r>
            <a:r>
              <a:rPr lang="en-US" altLang="zh-CN" sz="1800" dirty="0" err="1">
                <a:solidFill>
                  <a:schemeClr val="bg1"/>
                </a:solidFill>
                <a:latin typeface="+mn-lt"/>
              </a:rPr>
              <a:t>qiaoxiang@xmu.edu.cn</a:t>
            </a:r>
            <a:endParaRPr kumimoji="0" lang="en-US" sz="18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11780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9A3D60F-EA11-AC4A-BFFC-709FDE0B266B}" type="slidenum">
              <a:rPr lang="en-US" altLang="x-none" sz="1200">
                <a:latin typeface="Tahoma" charset="0"/>
              </a:rPr>
              <a:pPr/>
              <a:t>12</a:t>
            </a:fld>
            <a:endParaRPr lang="en-US" altLang="x-none" sz="1200">
              <a:latin typeface="Tahoma" charset="0"/>
            </a:endParaRPr>
          </a:p>
        </p:txBody>
      </p:sp>
      <p:sp>
        <p:nvSpPr>
          <p:cNvPr id="39938" name="Rectangle 2"/>
          <p:cNvSpPr>
            <a:spLocks noGrp="1" noChangeArrowheads="1"/>
          </p:cNvSpPr>
          <p:nvPr>
            <p:ph type="title"/>
          </p:nvPr>
        </p:nvSpPr>
        <p:spPr/>
        <p:txBody>
          <a:bodyPr/>
          <a:lstStyle/>
          <a:p>
            <a:r>
              <a:rPr lang="en-US" altLang="x-none">
                <a:ea typeface="ＭＳ Ｐゴシック" charset="-128"/>
              </a:rPr>
              <a:t>What Do You Need To Do?</a:t>
            </a:r>
          </a:p>
        </p:txBody>
      </p:sp>
      <p:sp>
        <p:nvSpPr>
          <p:cNvPr id="39939" name="Rectangle 6"/>
          <p:cNvSpPr>
            <a:spLocks noGrp="1" noChangeArrowheads="1"/>
          </p:cNvSpPr>
          <p:nvPr>
            <p:ph type="body" idx="1"/>
          </p:nvPr>
        </p:nvSpPr>
        <p:spPr>
          <a:xfrm>
            <a:off x="539750" y="1530350"/>
            <a:ext cx="8153400" cy="5029200"/>
          </a:xfrm>
          <a:noFill/>
        </p:spPr>
        <p:txBody>
          <a:bodyPr/>
          <a:lstStyle/>
          <a:p>
            <a:pPr defTabSz="914400">
              <a:lnSpc>
                <a:spcPct val="90000"/>
              </a:lnSpc>
              <a:buFont typeface="Wingdings" pitchFamily="2" charset="2"/>
              <a:buChar char="q"/>
            </a:pPr>
            <a:r>
              <a:rPr lang="en-US" altLang="x-none" sz="2400" dirty="0">
                <a:ea typeface="ＭＳ Ｐゴシック" charset="-128"/>
              </a:rPr>
              <a:t>Please </a:t>
            </a:r>
            <a:r>
              <a:rPr lang="en-US" altLang="zh-CN" sz="2400" dirty="0">
                <a:ea typeface="ＭＳ Ｐゴシック" charset="-128"/>
              </a:rPr>
              <a:t>go</a:t>
            </a:r>
            <a:r>
              <a:rPr lang="zh-CN" altLang="en-US" sz="2400" dirty="0">
                <a:ea typeface="ＭＳ Ｐゴシック" charset="-128"/>
              </a:rPr>
              <a:t> </a:t>
            </a:r>
            <a:r>
              <a:rPr lang="en-US" altLang="zh-CN" sz="2400" dirty="0">
                <a:ea typeface="ＭＳ Ｐゴシック" charset="-128"/>
              </a:rPr>
              <a:t>to</a:t>
            </a:r>
            <a:r>
              <a:rPr lang="zh-CN" altLang="en-US" sz="2400" dirty="0">
                <a:ea typeface="ＭＳ Ｐゴシック" charset="-128"/>
              </a:rPr>
              <a:t> </a:t>
            </a:r>
            <a:r>
              <a:rPr lang="en-US" altLang="zh-CN" sz="2400" dirty="0">
                <a:ea typeface="ＭＳ Ｐゴシック" charset="-128"/>
              </a:rPr>
              <a:t>the</a:t>
            </a:r>
            <a:r>
              <a:rPr lang="zh-CN" altLang="en-US" sz="2400" dirty="0">
                <a:ea typeface="ＭＳ Ｐゴシック" charset="-128"/>
              </a:rPr>
              <a:t> </a:t>
            </a:r>
            <a:r>
              <a:rPr lang="en-US" altLang="zh-CN" sz="2400" dirty="0">
                <a:ea typeface="ＭＳ Ｐゴシック" charset="-128"/>
              </a:rPr>
              <a:t>class</a:t>
            </a:r>
            <a:r>
              <a:rPr lang="zh-CN" altLang="en-US" sz="2400" dirty="0">
                <a:ea typeface="ＭＳ Ｐゴシック" charset="-128"/>
              </a:rPr>
              <a:t> </a:t>
            </a:r>
            <a:r>
              <a:rPr lang="en-US" altLang="zh-CN" sz="2400" dirty="0">
                <a:ea typeface="ＭＳ Ｐゴシック" charset="-128"/>
              </a:rPr>
              <a:t>website</a:t>
            </a:r>
            <a:r>
              <a:rPr lang="zh-CN" altLang="en-US" sz="2400" dirty="0">
                <a:ea typeface="ＭＳ Ｐゴシック" charset="-128"/>
              </a:rPr>
              <a:t> </a:t>
            </a:r>
            <a:r>
              <a:rPr lang="en-US" altLang="zh-CN" sz="2400" dirty="0">
                <a:ea typeface="ＭＳ Ｐゴシック" charset="-128"/>
              </a:rPr>
              <a:t>to</a:t>
            </a:r>
            <a:r>
              <a:rPr lang="zh-CN" altLang="en-US" sz="2400" dirty="0">
                <a:ea typeface="ＭＳ Ｐゴシック" charset="-128"/>
              </a:rPr>
              <a:t> </a:t>
            </a:r>
            <a:r>
              <a:rPr lang="en-US" altLang="zh-CN" sz="2400" dirty="0">
                <a:ea typeface="ＭＳ Ｐゴシック" charset="-128"/>
              </a:rPr>
              <a:t>fill</a:t>
            </a:r>
            <a:r>
              <a:rPr lang="zh-CN" altLang="en-US" sz="2400" dirty="0">
                <a:ea typeface="ＭＳ Ｐゴシック" charset="-128"/>
              </a:rPr>
              <a:t> </a:t>
            </a:r>
            <a:r>
              <a:rPr lang="en-US" altLang="zh-CN" sz="2400" dirty="0">
                <a:ea typeface="ＭＳ Ｐゴシック" charset="-128"/>
              </a:rPr>
              <a:t>out</a:t>
            </a:r>
            <a:r>
              <a:rPr lang="en-US" altLang="x-none" sz="2400" dirty="0">
                <a:ea typeface="ＭＳ Ｐゴシック" charset="-128"/>
              </a:rPr>
              <a:t> the class </a:t>
            </a:r>
            <a:r>
              <a:rPr lang="en-US" altLang="zh-CN" sz="2400" dirty="0">
                <a:ea typeface="ＭＳ Ｐゴシック" charset="-128"/>
              </a:rPr>
              <a:t>background </a:t>
            </a:r>
            <a:r>
              <a:rPr lang="en-US" altLang="x-none" sz="2400" dirty="0">
                <a:ea typeface="ＭＳ Ｐゴシック" charset="-128"/>
              </a:rPr>
              <a:t>survey</a:t>
            </a: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help us determine your background</a:t>
            </a:r>
            <a:br>
              <a:rPr lang="en-US" altLang="x-none" sz="2000" dirty="0">
                <a:ea typeface="ＭＳ Ｐゴシック" charset="-128"/>
              </a:rPr>
            </a:b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help us determine the depth</a:t>
            </a:r>
            <a:r>
              <a:rPr lang="en-US" altLang="zh-CN" sz="2000" dirty="0">
                <a:ea typeface="ＭＳ Ｐゴシック" charset="-128"/>
              </a:rPr>
              <a:t>, </a:t>
            </a:r>
            <a:r>
              <a:rPr lang="en-US" altLang="x-none" sz="2000" dirty="0">
                <a:ea typeface="ＭＳ Ｐゴシック" charset="-128"/>
              </a:rPr>
              <a:t>topics</a:t>
            </a:r>
            <a:r>
              <a:rPr lang="en-US" altLang="zh-CN" sz="2000" dirty="0">
                <a:ea typeface="ＭＳ Ｐゴシック" charset="-128"/>
              </a:rPr>
              <a:t>, and the</a:t>
            </a:r>
            <a:r>
              <a:rPr lang="zh-CN" altLang="en-US" sz="2000" dirty="0">
                <a:ea typeface="ＭＳ Ｐゴシック" charset="-128"/>
              </a:rPr>
              <a:t> </a:t>
            </a:r>
            <a:r>
              <a:rPr lang="en-US" altLang="zh-CN" sz="2000" dirty="0">
                <a:ea typeface="ＭＳ Ｐゴシック" charset="-128"/>
              </a:rPr>
              <a:t>details</a:t>
            </a:r>
            <a:r>
              <a:rPr lang="zh-CN" altLang="en-US" sz="2000" dirty="0">
                <a:ea typeface="ＭＳ Ｐゴシック" charset="-128"/>
              </a:rPr>
              <a:t> </a:t>
            </a:r>
            <a:r>
              <a:rPr lang="en-US" altLang="zh-CN" sz="2000" dirty="0">
                <a:ea typeface="ＭＳ Ｐゴシック" charset="-128"/>
              </a:rPr>
              <a:t>of</a:t>
            </a:r>
            <a:r>
              <a:rPr lang="zh-CN" altLang="en-US" sz="2000" dirty="0">
                <a:ea typeface="ＭＳ Ｐゴシック" charset="-128"/>
              </a:rPr>
              <a:t> </a:t>
            </a:r>
            <a:r>
              <a:rPr lang="en-US" altLang="zh-CN" sz="2000" dirty="0">
                <a:ea typeface="ＭＳ Ｐゴシック" charset="-128"/>
              </a:rPr>
              <a:t>assignments</a:t>
            </a:r>
            <a:br>
              <a:rPr lang="en-US" altLang="x-none" sz="2000" dirty="0">
                <a:ea typeface="ＭＳ Ｐゴシック" charset="-128"/>
              </a:rPr>
            </a:b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suggest topics that you want to be covered</a:t>
            </a:r>
            <a:r>
              <a:rPr lang="en-US" altLang="zh-CN" sz="2000" dirty="0">
                <a:ea typeface="ＭＳ Ｐゴシック" charset="-128"/>
              </a:rPr>
              <a:t> (if you think of a topic later, please send me email)</a:t>
            </a:r>
            <a:endParaRPr lang="en-US" altLang="x-none" sz="1600" dirty="0">
              <a:ea typeface="ＭＳ Ｐゴシック" charset="-128"/>
            </a:endParaRPr>
          </a:p>
        </p:txBody>
      </p:sp>
      <p:pic>
        <p:nvPicPr>
          <p:cNvPr id="3" name="Picture 2">
            <a:extLst>
              <a:ext uri="{FF2B5EF4-FFF2-40B4-BE49-F238E27FC236}">
                <a16:creationId xmlns:a16="http://schemas.microsoft.com/office/drawing/2014/main" id="{082C36B6-30B9-EC45-97F5-8B3306CF8584}"/>
              </a:ext>
            </a:extLst>
          </p:cNvPr>
          <p:cNvPicPr>
            <a:picLocks noChangeAspect="1"/>
          </p:cNvPicPr>
          <p:nvPr/>
        </p:nvPicPr>
        <p:blipFill rotWithShape="1">
          <a:blip r:embed="rId3">
            <a:extLst>
              <a:ext uri="{28A0092B-C50C-407E-A947-70E740481C1C}">
                <a14:useLocalDpi xmlns:a14="http://schemas.microsoft.com/office/drawing/2010/main" val="0"/>
              </a:ext>
            </a:extLst>
          </a:blip>
          <a:srcRect l="23770" t="26250" r="25410" b="33750"/>
          <a:stretch/>
        </p:blipFill>
        <p:spPr>
          <a:xfrm>
            <a:off x="5753842" y="4203700"/>
            <a:ext cx="2362200" cy="2438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9A3D60F-EA11-AC4A-BFFC-709FDE0B266B}" type="slidenum">
              <a:rPr lang="en-US" altLang="x-none" sz="1200">
                <a:latin typeface="Tahoma" charset="0"/>
              </a:rPr>
              <a:pPr/>
              <a:t>13</a:t>
            </a:fld>
            <a:endParaRPr lang="en-US" altLang="x-none" sz="1200">
              <a:latin typeface="Tahoma" charset="0"/>
            </a:endParaRPr>
          </a:p>
        </p:txBody>
      </p:sp>
      <p:sp>
        <p:nvSpPr>
          <p:cNvPr id="39938" name="Rectangle 2"/>
          <p:cNvSpPr>
            <a:spLocks noGrp="1" noChangeArrowheads="1"/>
          </p:cNvSpPr>
          <p:nvPr>
            <p:ph type="title"/>
          </p:nvPr>
        </p:nvSpPr>
        <p:spPr/>
        <p:txBody>
          <a:bodyPr/>
          <a:lstStyle/>
          <a:p>
            <a:r>
              <a:rPr lang="en-US" altLang="x-none">
                <a:ea typeface="ＭＳ Ｐゴシック" charset="-128"/>
              </a:rPr>
              <a:t>What Do You Need To Do?</a:t>
            </a:r>
          </a:p>
        </p:txBody>
      </p:sp>
      <p:sp>
        <p:nvSpPr>
          <p:cNvPr id="39939" name="Rectangle 6"/>
          <p:cNvSpPr>
            <a:spLocks noGrp="1" noChangeArrowheads="1"/>
          </p:cNvSpPr>
          <p:nvPr>
            <p:ph type="body" idx="1"/>
          </p:nvPr>
        </p:nvSpPr>
        <p:spPr>
          <a:xfrm>
            <a:off x="539750" y="1530350"/>
            <a:ext cx="8153400" cy="5029200"/>
          </a:xfrm>
          <a:noFill/>
        </p:spPr>
        <p:txBody>
          <a:bodyPr/>
          <a:lstStyle/>
          <a:p>
            <a:pPr defTabSz="914400">
              <a:lnSpc>
                <a:spcPct val="90000"/>
              </a:lnSpc>
              <a:buFont typeface="Wingdings" pitchFamily="2" charset="2"/>
              <a:buChar char="q"/>
            </a:pPr>
            <a:r>
              <a:rPr lang="en-US" altLang="x-none" sz="2400" dirty="0">
                <a:ea typeface="ＭＳ Ｐゴシック" charset="-128"/>
              </a:rPr>
              <a:t>Your workload</a:t>
            </a:r>
          </a:p>
          <a:p>
            <a:pPr lvl="1" defTabSz="914400">
              <a:lnSpc>
                <a:spcPct val="90000"/>
              </a:lnSpc>
              <a:buFont typeface="Courier New" panose="02070309020205020404" pitchFamily="49" charset="0"/>
              <a:buChar char="o"/>
            </a:pPr>
            <a:r>
              <a:rPr lang="en-US" altLang="zh-CN" dirty="0">
                <a:ea typeface="ＭＳ Ｐゴシック" charset="-128"/>
              </a:rPr>
              <a:t>6-7</a:t>
            </a:r>
            <a:r>
              <a:rPr lang="zh-CN" altLang="en-US" dirty="0">
                <a:ea typeface="ＭＳ Ｐゴシック" charset="-128"/>
              </a:rPr>
              <a:t> </a:t>
            </a:r>
            <a:r>
              <a:rPr lang="en-US" altLang="zh-CN" dirty="0">
                <a:ea typeface="ＭＳ Ｐゴシック" charset="-128"/>
              </a:rPr>
              <a:t>lab</a:t>
            </a:r>
            <a:r>
              <a:rPr lang="en-US" altLang="x-none" dirty="0">
                <a:ea typeface="ＭＳ Ｐゴシック" charset="-128"/>
              </a:rPr>
              <a:t> assignments</a:t>
            </a:r>
          </a:p>
          <a:p>
            <a:pPr marL="1143000" lvl="2" defTabSz="914400">
              <a:lnSpc>
                <a:spcPct val="90000"/>
              </a:lnSpc>
            </a:pPr>
            <a:r>
              <a:rPr lang="en-US" altLang="zh-CN" sz="1800" dirty="0">
                <a:ea typeface="ＭＳ Ｐゴシック" charset="-128"/>
              </a:rPr>
              <a:t>3-4</a:t>
            </a:r>
            <a:r>
              <a:rPr lang="zh-CN" altLang="en-US" sz="1800" dirty="0">
                <a:ea typeface="ＭＳ Ｐゴシック" charset="-128"/>
              </a:rPr>
              <a:t> </a:t>
            </a:r>
            <a:r>
              <a:rPr lang="en-US" altLang="x-none" sz="1800" dirty="0">
                <a:ea typeface="ＭＳ Ｐゴシック" charset="-128"/>
              </a:rPr>
              <a:t>written assignments</a:t>
            </a:r>
          </a:p>
          <a:p>
            <a:pPr marL="1143000" lvl="2" defTabSz="914400">
              <a:lnSpc>
                <a:spcPct val="90000"/>
              </a:lnSpc>
            </a:pPr>
            <a:r>
              <a:rPr lang="en-US" altLang="zh-CN" sz="1800" dirty="0">
                <a:ea typeface="ＭＳ Ｐゴシック" charset="-128"/>
              </a:rPr>
              <a:t>3-4</a:t>
            </a:r>
            <a:r>
              <a:rPr lang="zh-CN" altLang="en-US" sz="1800" dirty="0">
                <a:ea typeface="ＭＳ Ｐゴシック" charset="-128"/>
              </a:rPr>
              <a:t> </a:t>
            </a:r>
            <a:r>
              <a:rPr lang="en-US" altLang="x-none" sz="1800" dirty="0">
                <a:ea typeface="ＭＳ Ｐゴシック" charset="-128"/>
              </a:rPr>
              <a:t>programming assignments</a:t>
            </a:r>
          </a:p>
          <a:p>
            <a:pPr marL="1600200" lvl="3" defTabSz="914400">
              <a:lnSpc>
                <a:spcPct val="90000"/>
              </a:lnSpc>
            </a:pPr>
            <a:r>
              <a:rPr lang="en-US" altLang="x-none" sz="1800" dirty="0">
                <a:latin typeface="Comic Sans MS" charset="0"/>
                <a:ea typeface="ＭＳ Ｐゴシック" charset="-128"/>
              </a:rPr>
              <a:t>one HTTP 1.</a:t>
            </a:r>
            <a:r>
              <a:rPr lang="en-US" altLang="zh-CN" sz="1800" dirty="0">
                <a:latin typeface="Comic Sans MS" charset="0"/>
                <a:ea typeface="ＭＳ Ｐゴシック" charset="-128"/>
              </a:rPr>
              <a:t>0</a:t>
            </a:r>
            <a:r>
              <a:rPr lang="en-US" altLang="x-none" sz="1800" dirty="0">
                <a:latin typeface="Comic Sans MS" charset="0"/>
                <a:ea typeface="ＭＳ Ｐゴシック" charset="-128"/>
              </a:rPr>
              <a:t> server, one TCP, one </a:t>
            </a:r>
            <a:r>
              <a:rPr lang="en-US" altLang="zh-CN" sz="1800" dirty="0">
                <a:latin typeface="Comic Sans MS" charset="0"/>
                <a:ea typeface="ＭＳ Ｐゴシック" charset="-128"/>
              </a:rPr>
              <a:t>routing</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protocol</a:t>
            </a:r>
          </a:p>
          <a:p>
            <a:pPr marL="796925" lvl="1" indent="-342900" defTabSz="914400">
              <a:lnSpc>
                <a:spcPct val="90000"/>
              </a:lnSpc>
              <a:buFont typeface="Courier New" panose="02070309020205020404" pitchFamily="49" charset="0"/>
              <a:buChar char="o"/>
            </a:pPr>
            <a:r>
              <a:rPr lang="en-US" altLang="zh-CN" sz="2200" dirty="0">
                <a:latin typeface="Comic Sans MS" charset="0"/>
                <a:ea typeface="ＭＳ Ｐゴシック" charset="-128"/>
              </a:rPr>
              <a:t>1</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class</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project</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2-4</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persons</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a</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team)</a:t>
            </a:r>
            <a:endParaRPr lang="en-US" altLang="x-none" sz="2200" dirty="0">
              <a:latin typeface="Comic Sans MS" charset="0"/>
              <a:ea typeface="ＭＳ Ｐゴシック" charset="-128"/>
            </a:endParaRPr>
          </a:p>
          <a:p>
            <a:pPr marL="796925" lvl="1" indent="-342900" defTabSz="914400">
              <a:lnSpc>
                <a:spcPct val="90000"/>
              </a:lnSpc>
              <a:buFont typeface="Courier New" panose="02070309020205020404" pitchFamily="49" charset="0"/>
              <a:buChar char="o"/>
            </a:pPr>
            <a:r>
              <a:rPr lang="en-US" altLang="zh-CN" sz="2200" dirty="0">
                <a:latin typeface="Comic Sans MS" charset="0"/>
                <a:ea typeface="ＭＳ Ｐゴシック" charset="-128"/>
              </a:rPr>
              <a:t>2</a:t>
            </a:r>
            <a:r>
              <a:rPr lang="en-US" altLang="x-none" sz="2200" dirty="0">
                <a:latin typeface="Comic Sans MS" charset="0"/>
                <a:ea typeface="ＭＳ Ｐゴシック" charset="-128"/>
              </a:rPr>
              <a:t> exams</a:t>
            </a:r>
          </a:p>
          <a:p>
            <a:pPr marL="1600200" lvl="3" defTabSz="914400">
              <a:lnSpc>
                <a:spcPct val="90000"/>
              </a:lnSpc>
            </a:pPr>
            <a:endParaRPr lang="en-US" altLang="x-none" sz="2000" dirty="0">
              <a:ea typeface="ＭＳ Ｐゴシック" charset="-128"/>
            </a:endParaRPr>
          </a:p>
        </p:txBody>
      </p:sp>
    </p:spTree>
    <p:extLst>
      <p:ext uri="{BB962C8B-B14F-4D97-AF65-F5344CB8AC3E}">
        <p14:creationId xmlns:p14="http://schemas.microsoft.com/office/powerpoint/2010/main" val="3558752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B7FD8-1801-8547-B9A9-2618FD4AF8DB}"/>
              </a:ext>
            </a:extLst>
          </p:cNvPr>
          <p:cNvSpPr>
            <a:spLocks noGrp="1"/>
          </p:cNvSpPr>
          <p:nvPr>
            <p:ph type="title"/>
          </p:nvPr>
        </p:nvSpPr>
        <p:spPr/>
        <p:txBody>
          <a:bodyPr/>
          <a:lstStyle/>
          <a:p>
            <a:r>
              <a:rPr lang="en-US" altLang="zh-CN" dirty="0"/>
              <a:t>How</a:t>
            </a:r>
            <a:r>
              <a:rPr lang="zh-CN" altLang="en-US" dirty="0"/>
              <a:t> </a:t>
            </a:r>
            <a:r>
              <a:rPr lang="en-US" altLang="zh-CN" dirty="0"/>
              <a:t>to</a:t>
            </a:r>
            <a:r>
              <a:rPr lang="zh-CN" altLang="en-US" dirty="0"/>
              <a:t> </a:t>
            </a:r>
            <a:r>
              <a:rPr lang="en-US" altLang="zh-CN" dirty="0"/>
              <a:t>Succeed</a:t>
            </a:r>
            <a:r>
              <a:rPr lang="zh-CN" altLang="en-US" dirty="0"/>
              <a:t> </a:t>
            </a:r>
            <a:r>
              <a:rPr lang="en-US" altLang="zh-CN" dirty="0"/>
              <a:t>in</a:t>
            </a:r>
            <a:r>
              <a:rPr lang="zh-CN" altLang="en-US" dirty="0"/>
              <a:t> </a:t>
            </a:r>
            <a:r>
              <a:rPr lang="en-US" altLang="zh-CN" dirty="0"/>
              <a:t>this</a:t>
            </a:r>
            <a:r>
              <a:rPr lang="zh-CN" altLang="en-US" dirty="0"/>
              <a:t> </a:t>
            </a:r>
            <a:r>
              <a:rPr lang="en-US" altLang="zh-CN" dirty="0"/>
              <a:t>Class?</a:t>
            </a:r>
            <a:endParaRPr lang="en-US" dirty="0"/>
          </a:p>
        </p:txBody>
      </p:sp>
      <p:sp>
        <p:nvSpPr>
          <p:cNvPr id="3" name="Content Placeholder 2">
            <a:extLst>
              <a:ext uri="{FF2B5EF4-FFF2-40B4-BE49-F238E27FC236}">
                <a16:creationId xmlns:a16="http://schemas.microsoft.com/office/drawing/2014/main" id="{C6098DD5-E23C-7342-AE6E-A6E7374849FF}"/>
              </a:ext>
            </a:extLst>
          </p:cNvPr>
          <p:cNvSpPr>
            <a:spLocks noGrp="1"/>
          </p:cNvSpPr>
          <p:nvPr>
            <p:ph idx="1"/>
          </p:nvPr>
        </p:nvSpPr>
        <p:spPr>
          <a:xfrm>
            <a:off x="533400" y="1603375"/>
            <a:ext cx="8159750" cy="4656138"/>
          </a:xfrm>
        </p:spPr>
        <p:txBody>
          <a:bodyPr/>
          <a:lstStyle/>
          <a:p>
            <a:pPr>
              <a:buFont typeface="Wingdings" pitchFamily="2" charset="2"/>
              <a:buChar char="q"/>
            </a:pPr>
            <a:r>
              <a:rPr lang="en-US" altLang="zh-CN" dirty="0"/>
              <a:t>Engage</a:t>
            </a:r>
            <a:r>
              <a:rPr lang="zh-CN" altLang="en-US" dirty="0"/>
              <a:t> </a:t>
            </a:r>
            <a:r>
              <a:rPr lang="en-US" altLang="zh-CN" dirty="0"/>
              <a:t>in</a:t>
            </a:r>
            <a:r>
              <a:rPr lang="zh-CN" altLang="en-US" dirty="0"/>
              <a:t> </a:t>
            </a:r>
            <a:r>
              <a:rPr lang="en-US" altLang="zh-CN" dirty="0"/>
              <a:t>lectures</a:t>
            </a:r>
          </a:p>
          <a:p>
            <a:pPr lvl="1">
              <a:buFont typeface="Courier New" panose="02070309020205020404" pitchFamily="49" charset="0"/>
              <a:buChar char="o"/>
            </a:pPr>
            <a:r>
              <a:rPr lang="en-US" altLang="zh-CN" dirty="0"/>
              <a:t>Questions</a:t>
            </a:r>
            <a:r>
              <a:rPr lang="zh-CN" altLang="en-US" dirty="0"/>
              <a:t> </a:t>
            </a:r>
            <a:r>
              <a:rPr lang="en-US" altLang="zh-CN" dirty="0"/>
              <a:t>are</a:t>
            </a:r>
            <a:r>
              <a:rPr lang="zh-CN" altLang="en-US" dirty="0"/>
              <a:t> </a:t>
            </a:r>
            <a:r>
              <a:rPr lang="en-US" altLang="zh-CN" dirty="0"/>
              <a:t>highly</a:t>
            </a:r>
            <a:r>
              <a:rPr lang="zh-CN" altLang="en-US" dirty="0"/>
              <a:t> </a:t>
            </a:r>
            <a:r>
              <a:rPr lang="en-US" altLang="zh-CN" dirty="0"/>
              <a:t>encouraged</a:t>
            </a:r>
          </a:p>
          <a:p>
            <a:pPr>
              <a:buFont typeface="Wingdings" pitchFamily="2" charset="2"/>
              <a:buChar char="q"/>
            </a:pPr>
            <a:r>
              <a:rPr lang="en-US" altLang="zh-CN" dirty="0"/>
              <a:t>Read</a:t>
            </a:r>
            <a:r>
              <a:rPr lang="zh-CN" altLang="en-US" dirty="0"/>
              <a:t> </a:t>
            </a:r>
            <a:r>
              <a:rPr lang="en-US" altLang="zh-CN" dirty="0"/>
              <a:t>textbooks</a:t>
            </a:r>
            <a:r>
              <a:rPr lang="zh-CN" altLang="en-US" dirty="0"/>
              <a:t> </a:t>
            </a:r>
            <a:r>
              <a:rPr lang="en-US" altLang="zh-CN" dirty="0"/>
              <a:t>/</a:t>
            </a:r>
            <a:r>
              <a:rPr lang="zh-CN" altLang="en-US" dirty="0"/>
              <a:t> </a:t>
            </a:r>
            <a:r>
              <a:rPr lang="en-US" altLang="zh-CN" dirty="0"/>
              <a:t>references</a:t>
            </a:r>
            <a:r>
              <a:rPr lang="zh-CN" altLang="en-US" dirty="0"/>
              <a:t> </a:t>
            </a:r>
            <a:r>
              <a:rPr lang="en-US" altLang="zh-CN" dirty="0"/>
              <a:t>/</a:t>
            </a:r>
            <a:r>
              <a:rPr lang="zh-CN" altLang="en-US" dirty="0"/>
              <a:t> </a:t>
            </a:r>
            <a:r>
              <a:rPr lang="en-US" altLang="zh-CN" dirty="0"/>
              <a:t>online</a:t>
            </a:r>
            <a:r>
              <a:rPr lang="zh-CN" altLang="en-US" dirty="0"/>
              <a:t> </a:t>
            </a:r>
            <a:r>
              <a:rPr lang="en-US" altLang="zh-CN" dirty="0"/>
              <a:t>materials</a:t>
            </a:r>
          </a:p>
          <a:p>
            <a:pPr>
              <a:buFont typeface="Wingdings" pitchFamily="2" charset="2"/>
              <a:buChar char="q"/>
            </a:pPr>
            <a:r>
              <a:rPr lang="en-US" altLang="zh-CN" dirty="0"/>
              <a:t>Apply</a:t>
            </a:r>
            <a:r>
              <a:rPr lang="zh-CN" altLang="en-US" dirty="0"/>
              <a:t> </a:t>
            </a:r>
            <a:r>
              <a:rPr lang="en-US" altLang="zh-CN" dirty="0"/>
              <a:t>the</a:t>
            </a:r>
            <a:r>
              <a:rPr lang="zh-CN" altLang="en-US" dirty="0"/>
              <a:t> </a:t>
            </a:r>
            <a:r>
              <a:rPr lang="en-US" altLang="zh-CN" dirty="0"/>
              <a:t>principles</a:t>
            </a:r>
            <a:r>
              <a:rPr lang="zh-CN" altLang="en-US" dirty="0"/>
              <a:t> </a:t>
            </a:r>
            <a:r>
              <a:rPr lang="en-US" altLang="zh-CN" dirty="0"/>
              <a:t>/</a:t>
            </a:r>
            <a:r>
              <a:rPr lang="zh-CN" altLang="en-US" dirty="0"/>
              <a:t> </a:t>
            </a:r>
            <a:r>
              <a:rPr lang="en-US" altLang="zh-CN" dirty="0"/>
              <a:t>techniques</a:t>
            </a:r>
            <a:r>
              <a:rPr lang="zh-CN" altLang="en-US" dirty="0"/>
              <a:t> </a:t>
            </a:r>
            <a:r>
              <a:rPr lang="en-US" altLang="zh-CN" dirty="0"/>
              <a:t>you</a:t>
            </a:r>
            <a:r>
              <a:rPr lang="zh-CN" altLang="en-US" dirty="0"/>
              <a:t> </a:t>
            </a:r>
            <a:r>
              <a:rPr lang="en-US" altLang="zh-CN" dirty="0"/>
              <a:t>learned</a:t>
            </a:r>
            <a:r>
              <a:rPr lang="zh-CN" altLang="en-US" dirty="0"/>
              <a:t> </a:t>
            </a:r>
            <a:r>
              <a:rPr lang="en-US" altLang="zh-CN" dirty="0"/>
              <a:t>in</a:t>
            </a:r>
            <a:r>
              <a:rPr lang="zh-CN" altLang="en-US" dirty="0"/>
              <a:t> </a:t>
            </a:r>
            <a:r>
              <a:rPr lang="en-US" altLang="zh-CN" dirty="0"/>
              <a:t>lectures</a:t>
            </a:r>
            <a:r>
              <a:rPr lang="zh-CN" altLang="en-US" dirty="0"/>
              <a:t> </a:t>
            </a:r>
            <a:r>
              <a:rPr lang="en-US" altLang="zh-CN" dirty="0"/>
              <a:t>to</a:t>
            </a:r>
            <a:r>
              <a:rPr lang="zh-CN" altLang="en-US" dirty="0"/>
              <a:t> </a:t>
            </a:r>
            <a:r>
              <a:rPr lang="en-US" altLang="zh-CN" dirty="0"/>
              <a:t>assignments</a:t>
            </a:r>
            <a:r>
              <a:rPr lang="zh-CN" altLang="en-US" dirty="0"/>
              <a:t> </a:t>
            </a:r>
            <a:r>
              <a:rPr lang="en-US" altLang="zh-CN" dirty="0"/>
              <a:t>and</a:t>
            </a:r>
            <a:r>
              <a:rPr lang="zh-CN" altLang="en-US" dirty="0"/>
              <a:t> </a:t>
            </a:r>
            <a:r>
              <a:rPr lang="en-US" altLang="zh-CN" dirty="0"/>
              <a:t>the</a:t>
            </a:r>
            <a:r>
              <a:rPr lang="zh-CN" altLang="en-US" dirty="0"/>
              <a:t> </a:t>
            </a:r>
            <a:r>
              <a:rPr lang="en-US" altLang="zh-CN" dirty="0"/>
              <a:t>project</a:t>
            </a:r>
            <a:r>
              <a:rPr lang="zh-CN" altLang="en-US" dirty="0"/>
              <a:t> </a:t>
            </a:r>
            <a:endParaRPr lang="en-US" altLang="zh-CN" dirty="0"/>
          </a:p>
          <a:p>
            <a:pPr>
              <a:buFont typeface="Wingdings" pitchFamily="2" charset="2"/>
              <a:buChar char="q"/>
            </a:pPr>
            <a:r>
              <a:rPr lang="en-US" altLang="zh-CN" dirty="0"/>
              <a:t>Do</a:t>
            </a:r>
            <a:r>
              <a:rPr lang="zh-CN" altLang="en-US" dirty="0"/>
              <a:t> </a:t>
            </a:r>
            <a:r>
              <a:rPr lang="en-US" altLang="zh-CN" dirty="0"/>
              <a:t>not</a:t>
            </a:r>
            <a:r>
              <a:rPr lang="zh-CN" altLang="en-US" dirty="0"/>
              <a:t> </a:t>
            </a:r>
            <a:r>
              <a:rPr lang="en-US" altLang="zh-CN" dirty="0"/>
              <a:t>procrastinate</a:t>
            </a:r>
            <a:r>
              <a:rPr lang="zh-CN" altLang="en-US" dirty="0"/>
              <a:t> </a:t>
            </a:r>
            <a:r>
              <a:rPr lang="en-US" altLang="zh-CN" dirty="0"/>
              <a:t>assignments</a:t>
            </a:r>
            <a:r>
              <a:rPr lang="zh-CN" altLang="en-US" dirty="0"/>
              <a:t> </a:t>
            </a:r>
            <a:r>
              <a:rPr lang="en-US" altLang="zh-CN" dirty="0"/>
              <a:t>and</a:t>
            </a:r>
            <a:r>
              <a:rPr lang="zh-CN" altLang="en-US" dirty="0"/>
              <a:t> </a:t>
            </a:r>
            <a:r>
              <a:rPr lang="en-US" altLang="zh-CN" dirty="0"/>
              <a:t>the</a:t>
            </a:r>
            <a:r>
              <a:rPr lang="zh-CN" altLang="en-US" dirty="0"/>
              <a:t> </a:t>
            </a:r>
            <a:r>
              <a:rPr lang="en-US" altLang="zh-CN" dirty="0"/>
              <a:t>project</a:t>
            </a:r>
          </a:p>
          <a:p>
            <a:pPr lvl="1">
              <a:buFont typeface="Wingdings" pitchFamily="2" charset="2"/>
              <a:buChar char="q"/>
            </a:pPr>
            <a:r>
              <a:rPr lang="en-US" altLang="zh-CN" dirty="0"/>
              <a:t>For</a:t>
            </a:r>
            <a:r>
              <a:rPr lang="zh-CN" altLang="en-US" dirty="0"/>
              <a:t> </a:t>
            </a:r>
            <a:r>
              <a:rPr lang="en-US" altLang="zh-CN" dirty="0"/>
              <a:t>programming</a:t>
            </a:r>
            <a:r>
              <a:rPr lang="zh-CN" altLang="en-US" dirty="0"/>
              <a:t> </a:t>
            </a:r>
            <a:r>
              <a:rPr lang="en-US" altLang="zh-CN" dirty="0"/>
              <a:t>assignments</a:t>
            </a:r>
            <a:r>
              <a:rPr lang="zh-CN" altLang="en-US" dirty="0"/>
              <a:t> </a:t>
            </a:r>
            <a:r>
              <a:rPr lang="en-US" altLang="zh-CN" dirty="0"/>
              <a:t>and</a:t>
            </a:r>
            <a:r>
              <a:rPr lang="zh-CN" altLang="en-US" dirty="0"/>
              <a:t> </a:t>
            </a:r>
            <a:r>
              <a:rPr lang="en-US" altLang="zh-CN" dirty="0"/>
              <a:t>projects,</a:t>
            </a:r>
            <a:r>
              <a:rPr lang="zh-CN" altLang="en-US" dirty="0"/>
              <a:t> </a:t>
            </a:r>
            <a:r>
              <a:rPr lang="en-US" altLang="zh-CN" dirty="0"/>
              <a:t>follow</a:t>
            </a:r>
            <a:r>
              <a:rPr lang="zh-CN" altLang="en-US" dirty="0"/>
              <a:t> </a:t>
            </a:r>
            <a:r>
              <a:rPr lang="en-US" altLang="zh-CN" dirty="0"/>
              <a:t>the</a:t>
            </a:r>
            <a:r>
              <a:rPr lang="zh-CN" altLang="en-US" dirty="0"/>
              <a:t> </a:t>
            </a:r>
            <a:r>
              <a:rPr lang="en-US" altLang="zh-CN" dirty="0"/>
              <a:t>timeline</a:t>
            </a:r>
            <a:r>
              <a:rPr lang="zh-CN" altLang="en-US" dirty="0"/>
              <a:t> </a:t>
            </a:r>
            <a:r>
              <a:rPr lang="en-US" altLang="zh-CN" dirty="0"/>
              <a:t>of</a:t>
            </a:r>
            <a:r>
              <a:rPr lang="zh-CN" altLang="en-US" dirty="0"/>
              <a:t> </a:t>
            </a:r>
            <a:r>
              <a:rPr lang="en-US" altLang="zh-CN" dirty="0"/>
              <a:t>checkpoints</a:t>
            </a:r>
            <a:r>
              <a:rPr lang="zh-CN" altLang="en-US" dirty="0"/>
              <a:t> </a:t>
            </a:r>
            <a:r>
              <a:rPr lang="en-US" altLang="zh-CN" dirty="0"/>
              <a:t>to</a:t>
            </a:r>
            <a:r>
              <a:rPr lang="zh-CN" altLang="en-US" dirty="0"/>
              <a:t> </a:t>
            </a:r>
            <a:r>
              <a:rPr lang="en-US" altLang="zh-CN" dirty="0"/>
              <a:t>avoid</a:t>
            </a:r>
            <a:r>
              <a:rPr lang="zh-CN" altLang="en-US" dirty="0"/>
              <a:t> </a:t>
            </a:r>
            <a:r>
              <a:rPr lang="en-US" altLang="zh-CN" dirty="0"/>
              <a:t>the</a:t>
            </a:r>
            <a:r>
              <a:rPr lang="zh-CN" altLang="en-US" dirty="0"/>
              <a:t> </a:t>
            </a:r>
            <a:r>
              <a:rPr lang="en-US" altLang="zh-CN" dirty="0"/>
              <a:t>deadline</a:t>
            </a:r>
            <a:r>
              <a:rPr lang="zh-CN" altLang="en-US" dirty="0"/>
              <a:t> </a:t>
            </a:r>
            <a:r>
              <a:rPr lang="en-US" altLang="zh-CN" dirty="0"/>
              <a:t>panic</a:t>
            </a:r>
            <a:r>
              <a:rPr lang="zh-CN" altLang="en-US" dirty="0"/>
              <a:t> </a:t>
            </a:r>
            <a:endParaRPr lang="en-US" dirty="0"/>
          </a:p>
        </p:txBody>
      </p:sp>
      <p:sp>
        <p:nvSpPr>
          <p:cNvPr id="4" name="Slide Number Placeholder 3">
            <a:extLst>
              <a:ext uri="{FF2B5EF4-FFF2-40B4-BE49-F238E27FC236}">
                <a16:creationId xmlns:a16="http://schemas.microsoft.com/office/drawing/2014/main" id="{FABA5B2C-5163-374E-9917-DDFF7EB645E6}"/>
              </a:ext>
            </a:extLst>
          </p:cNvPr>
          <p:cNvSpPr>
            <a:spLocks noGrp="1"/>
          </p:cNvSpPr>
          <p:nvPr>
            <p:ph type="sldNum" sz="quarter" idx="12"/>
          </p:nvPr>
        </p:nvSpPr>
        <p:spPr/>
        <p:txBody>
          <a:bodyPr/>
          <a:lstStyle/>
          <a:p>
            <a:fld id="{F1BC9A0C-B9C7-D94C-BB05-DB5EC86B0AC6}" type="slidenum">
              <a:rPr lang="en-US" altLang="x-none" smtClean="0"/>
              <a:pPr/>
              <a:t>14</a:t>
            </a:fld>
            <a:endParaRPr lang="en-US" altLang="x-none"/>
          </a:p>
        </p:txBody>
      </p:sp>
    </p:spTree>
    <p:extLst>
      <p:ext uri="{BB962C8B-B14F-4D97-AF65-F5344CB8AC3E}">
        <p14:creationId xmlns:p14="http://schemas.microsoft.com/office/powerpoint/2010/main" val="2512996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124CE-58E7-374F-8EF2-C8247546D958}"/>
              </a:ext>
            </a:extLst>
          </p:cNvPr>
          <p:cNvSpPr>
            <a:spLocks noGrp="1"/>
          </p:cNvSpPr>
          <p:nvPr>
            <p:ph type="title"/>
          </p:nvPr>
        </p:nvSpPr>
        <p:spPr/>
        <p:txBody>
          <a:bodyPr/>
          <a:lstStyle/>
          <a:p>
            <a:pPr>
              <a:lnSpc>
                <a:spcPct val="90000"/>
              </a:lnSpc>
            </a:pPr>
            <a:r>
              <a:rPr lang="en-US" dirty="0"/>
              <a:t>Class</a:t>
            </a:r>
            <a:r>
              <a:rPr lang="zh-CN" altLang="en-US" dirty="0"/>
              <a:t> </a:t>
            </a:r>
            <a:r>
              <a:rPr lang="en-US" altLang="zh-CN" dirty="0"/>
              <a:t>Project</a:t>
            </a:r>
            <a:endParaRPr lang="en-US" dirty="0"/>
          </a:p>
        </p:txBody>
      </p:sp>
      <p:sp>
        <p:nvSpPr>
          <p:cNvPr id="3" name="Content Placeholder 2">
            <a:extLst>
              <a:ext uri="{FF2B5EF4-FFF2-40B4-BE49-F238E27FC236}">
                <a16:creationId xmlns:a16="http://schemas.microsoft.com/office/drawing/2014/main" id="{77A5001E-D6C7-484E-BBB4-4DB2A142FA08}"/>
              </a:ext>
            </a:extLst>
          </p:cNvPr>
          <p:cNvSpPr>
            <a:spLocks noGrp="1"/>
          </p:cNvSpPr>
          <p:nvPr>
            <p:ph idx="1"/>
          </p:nvPr>
        </p:nvSpPr>
        <p:spPr>
          <a:xfrm>
            <a:off x="533400" y="1603374"/>
            <a:ext cx="7783513" cy="5032375"/>
          </a:xfrm>
        </p:spPr>
        <p:txBody>
          <a:bodyPr/>
          <a:lstStyle/>
          <a:p>
            <a:pPr>
              <a:lnSpc>
                <a:spcPct val="90000"/>
              </a:lnSpc>
              <a:buFont typeface="Wingdings" pitchFamily="2" charset="2"/>
              <a:buChar char="q"/>
            </a:pPr>
            <a:r>
              <a:rPr lang="en-US" altLang="zh-CN" dirty="0"/>
              <a:t>Research</a:t>
            </a:r>
            <a:r>
              <a:rPr lang="zh-CN" altLang="en-US" dirty="0"/>
              <a:t> </a:t>
            </a:r>
            <a:r>
              <a:rPr lang="en-US" altLang="zh-CN" dirty="0"/>
              <a:t>or</a:t>
            </a:r>
            <a:r>
              <a:rPr lang="zh-CN" altLang="en-US" dirty="0"/>
              <a:t> </a:t>
            </a:r>
            <a:r>
              <a:rPr lang="en-US" altLang="zh-CN" dirty="0"/>
              <a:t>engineering</a:t>
            </a:r>
            <a:r>
              <a:rPr lang="zh-CN" altLang="en-US" dirty="0"/>
              <a:t> </a:t>
            </a:r>
            <a:r>
              <a:rPr lang="en-US" altLang="zh-CN" dirty="0"/>
              <a:t>project</a:t>
            </a:r>
            <a:r>
              <a:rPr lang="zh-CN" altLang="en-US" dirty="0"/>
              <a:t> </a:t>
            </a:r>
            <a:r>
              <a:rPr lang="en-US" altLang="zh-CN" dirty="0"/>
              <a:t>related</a:t>
            </a:r>
            <a:r>
              <a:rPr lang="zh-CN" altLang="en-US" dirty="0"/>
              <a:t> </a:t>
            </a:r>
            <a:r>
              <a:rPr lang="en-US" altLang="zh-CN" dirty="0"/>
              <a:t>to</a:t>
            </a:r>
            <a:r>
              <a:rPr lang="zh-CN" altLang="en-US" dirty="0"/>
              <a:t> </a:t>
            </a:r>
            <a:r>
              <a:rPr lang="en-US" altLang="zh-CN" dirty="0"/>
              <a:t>computer</a:t>
            </a:r>
            <a:r>
              <a:rPr lang="zh-CN" altLang="en-US" dirty="0"/>
              <a:t> </a:t>
            </a:r>
            <a:r>
              <a:rPr lang="en-US" altLang="zh-CN" dirty="0"/>
              <a:t>networks</a:t>
            </a:r>
            <a:r>
              <a:rPr lang="zh-CN" altLang="en-US" dirty="0"/>
              <a:t> </a:t>
            </a:r>
            <a:r>
              <a:rPr lang="en-US" altLang="zh-CN" dirty="0"/>
              <a:t>and</a:t>
            </a:r>
            <a:r>
              <a:rPr lang="zh-CN" altLang="en-US" dirty="0"/>
              <a:t> </a:t>
            </a:r>
            <a:r>
              <a:rPr lang="en-US" altLang="zh-CN" dirty="0"/>
              <a:t>network</a:t>
            </a:r>
            <a:r>
              <a:rPr lang="zh-CN" altLang="en-US" dirty="0"/>
              <a:t> </a:t>
            </a:r>
            <a:r>
              <a:rPr lang="en-US" altLang="zh-CN" dirty="0"/>
              <a:t>security</a:t>
            </a:r>
          </a:p>
          <a:p>
            <a:pPr>
              <a:lnSpc>
                <a:spcPct val="90000"/>
              </a:lnSpc>
              <a:buFont typeface="Wingdings" pitchFamily="2" charset="2"/>
              <a:buChar char="q"/>
            </a:pPr>
            <a:r>
              <a:rPr lang="en-US" altLang="zh-CN" dirty="0"/>
              <a:t>Grading</a:t>
            </a:r>
            <a:r>
              <a:rPr lang="zh-CN" altLang="en-US" dirty="0"/>
              <a:t> </a:t>
            </a:r>
            <a:r>
              <a:rPr lang="en-US" altLang="zh-CN" dirty="0"/>
              <a:t>criteria:</a:t>
            </a:r>
            <a:r>
              <a:rPr lang="zh-CN" altLang="en-US" dirty="0"/>
              <a:t> </a:t>
            </a:r>
            <a:endParaRPr lang="en-US" altLang="zh-CN" dirty="0"/>
          </a:p>
          <a:p>
            <a:pPr lvl="1">
              <a:lnSpc>
                <a:spcPct val="90000"/>
              </a:lnSpc>
              <a:buFont typeface="Courier New" panose="02070309020205020404" pitchFamily="49" charset="0"/>
              <a:buChar char="o"/>
            </a:pPr>
            <a:r>
              <a:rPr lang="en-US" altLang="zh-CN" dirty="0"/>
              <a:t>Innovation</a:t>
            </a:r>
            <a:r>
              <a:rPr lang="zh-CN" altLang="en-US" dirty="0"/>
              <a:t> </a:t>
            </a:r>
            <a:r>
              <a:rPr lang="en-US" altLang="zh-CN" dirty="0"/>
              <a:t>25%,</a:t>
            </a:r>
            <a:r>
              <a:rPr lang="zh-CN" altLang="en-US" dirty="0"/>
              <a:t> </a:t>
            </a:r>
            <a:r>
              <a:rPr lang="en-US" altLang="zh-CN" dirty="0"/>
              <a:t>Practicality</a:t>
            </a:r>
            <a:r>
              <a:rPr lang="zh-CN" altLang="en-US" dirty="0"/>
              <a:t> </a:t>
            </a:r>
            <a:r>
              <a:rPr lang="en-US" altLang="zh-CN" dirty="0"/>
              <a:t>25%,</a:t>
            </a:r>
            <a:r>
              <a:rPr lang="zh-CN" altLang="en-US" dirty="0"/>
              <a:t> </a:t>
            </a:r>
            <a:r>
              <a:rPr lang="en-US" altLang="zh-CN" dirty="0"/>
              <a:t>Completeness</a:t>
            </a:r>
            <a:r>
              <a:rPr lang="zh-CN" altLang="en-US" dirty="0"/>
              <a:t> </a:t>
            </a:r>
            <a:r>
              <a:rPr lang="en-US" altLang="zh-CN" dirty="0"/>
              <a:t>25%,</a:t>
            </a:r>
            <a:r>
              <a:rPr lang="zh-CN" altLang="en-US" dirty="0"/>
              <a:t> </a:t>
            </a:r>
            <a:r>
              <a:rPr lang="en-US" altLang="zh-CN" dirty="0"/>
              <a:t>Presentation</a:t>
            </a:r>
            <a:r>
              <a:rPr lang="zh-CN" altLang="en-US" dirty="0"/>
              <a:t> </a:t>
            </a:r>
            <a:r>
              <a:rPr lang="en-US" altLang="zh-CN" dirty="0"/>
              <a:t>25%</a:t>
            </a:r>
          </a:p>
          <a:p>
            <a:pPr>
              <a:lnSpc>
                <a:spcPct val="90000"/>
              </a:lnSpc>
              <a:buFont typeface="Wingdings" pitchFamily="2" charset="2"/>
              <a:buChar char="q"/>
            </a:pPr>
            <a:r>
              <a:rPr lang="en-US" altLang="zh-CN" dirty="0"/>
              <a:t>Suggestions</a:t>
            </a:r>
          </a:p>
          <a:p>
            <a:pPr lvl="1">
              <a:lnSpc>
                <a:spcPct val="90000"/>
              </a:lnSpc>
              <a:buFont typeface="Courier New" panose="02070309020205020404" pitchFamily="49" charset="0"/>
              <a:buChar char="o"/>
            </a:pPr>
            <a:r>
              <a:rPr lang="en-US" altLang="zh-CN" dirty="0"/>
              <a:t>Identify</a:t>
            </a:r>
            <a:r>
              <a:rPr lang="zh-CN" altLang="en-US" dirty="0"/>
              <a:t> </a:t>
            </a:r>
            <a:r>
              <a:rPr lang="en-US" altLang="zh-CN" dirty="0"/>
              <a:t>teams</a:t>
            </a:r>
            <a:r>
              <a:rPr lang="zh-CN" altLang="en-US" dirty="0"/>
              <a:t> </a:t>
            </a:r>
            <a:r>
              <a:rPr lang="en-US" altLang="zh-CN" dirty="0"/>
              <a:t>and</a:t>
            </a:r>
            <a:r>
              <a:rPr lang="zh-CN" altLang="en-US" dirty="0"/>
              <a:t> </a:t>
            </a:r>
            <a:r>
              <a:rPr lang="en-US" altLang="zh-CN" dirty="0"/>
              <a:t>talk</a:t>
            </a:r>
            <a:r>
              <a:rPr lang="zh-CN" altLang="en-US" dirty="0"/>
              <a:t> </a:t>
            </a:r>
            <a:r>
              <a:rPr lang="en-US" altLang="zh-CN" dirty="0"/>
              <a:t>to</a:t>
            </a:r>
            <a:r>
              <a:rPr lang="zh-CN" altLang="en-US" dirty="0"/>
              <a:t> </a:t>
            </a:r>
            <a:r>
              <a:rPr lang="en-US" altLang="zh-CN" dirty="0"/>
              <a:t>the</a:t>
            </a:r>
            <a:r>
              <a:rPr lang="zh-CN" altLang="en-US" dirty="0"/>
              <a:t> </a:t>
            </a:r>
            <a:r>
              <a:rPr lang="en-US" altLang="zh-CN" dirty="0"/>
              <a:t>instructor</a:t>
            </a:r>
            <a:r>
              <a:rPr lang="zh-CN" altLang="en-US" dirty="0"/>
              <a:t> </a:t>
            </a:r>
            <a:r>
              <a:rPr lang="en-US" altLang="zh-CN" dirty="0"/>
              <a:t>to</a:t>
            </a:r>
            <a:r>
              <a:rPr lang="zh-CN" altLang="en-US" dirty="0"/>
              <a:t> </a:t>
            </a:r>
            <a:r>
              <a:rPr lang="en-US" altLang="zh-CN" dirty="0"/>
              <a:t>decide</a:t>
            </a:r>
            <a:r>
              <a:rPr lang="zh-CN" altLang="en-US" dirty="0"/>
              <a:t> </a:t>
            </a:r>
            <a:r>
              <a:rPr lang="en-US" altLang="zh-CN" dirty="0"/>
              <a:t>on</a:t>
            </a:r>
            <a:r>
              <a:rPr lang="zh-CN" altLang="en-US" dirty="0"/>
              <a:t> </a:t>
            </a:r>
            <a:r>
              <a:rPr lang="en-US" altLang="zh-CN" dirty="0"/>
              <a:t>the</a:t>
            </a:r>
            <a:r>
              <a:rPr lang="zh-CN" altLang="en-US" dirty="0"/>
              <a:t> </a:t>
            </a:r>
            <a:r>
              <a:rPr lang="en-US" altLang="zh-CN" dirty="0"/>
              <a:t>topic</a:t>
            </a:r>
            <a:r>
              <a:rPr lang="zh-CN" altLang="en-US" dirty="0"/>
              <a:t> </a:t>
            </a:r>
            <a:r>
              <a:rPr lang="en-US" altLang="zh-CN" dirty="0"/>
              <a:t>as</a:t>
            </a:r>
            <a:r>
              <a:rPr lang="zh-CN" altLang="en-US" dirty="0"/>
              <a:t> </a:t>
            </a:r>
            <a:r>
              <a:rPr lang="en-US" altLang="zh-CN" dirty="0"/>
              <a:t>early</a:t>
            </a:r>
            <a:r>
              <a:rPr lang="zh-CN" altLang="en-US" dirty="0"/>
              <a:t> </a:t>
            </a:r>
            <a:r>
              <a:rPr lang="en-US" altLang="zh-CN" dirty="0"/>
              <a:t>as</a:t>
            </a:r>
            <a:r>
              <a:rPr lang="zh-CN" altLang="en-US" dirty="0"/>
              <a:t> </a:t>
            </a:r>
            <a:r>
              <a:rPr lang="en-US" altLang="zh-CN" dirty="0"/>
              <a:t>possible</a:t>
            </a:r>
          </a:p>
          <a:p>
            <a:pPr lvl="1">
              <a:lnSpc>
                <a:spcPct val="90000"/>
              </a:lnSpc>
              <a:buFont typeface="Courier New" panose="02070309020205020404" pitchFamily="49" charset="0"/>
              <a:buChar char="o"/>
            </a:pPr>
            <a:r>
              <a:rPr lang="en-US" altLang="zh-CN" dirty="0"/>
              <a:t>Read</a:t>
            </a:r>
            <a:r>
              <a:rPr lang="zh-CN" altLang="en-US" dirty="0"/>
              <a:t> </a:t>
            </a:r>
            <a:r>
              <a:rPr lang="en-US" altLang="zh-CN" dirty="0"/>
              <a:t>latest</a:t>
            </a:r>
            <a:r>
              <a:rPr lang="zh-CN" altLang="en-US" dirty="0"/>
              <a:t> </a:t>
            </a:r>
            <a:r>
              <a:rPr lang="en-US" altLang="zh-CN" dirty="0"/>
              <a:t>papers/technical</a:t>
            </a:r>
            <a:r>
              <a:rPr lang="zh-CN" altLang="en-US" dirty="0"/>
              <a:t> </a:t>
            </a:r>
            <a:r>
              <a:rPr lang="en-US" altLang="zh-CN" dirty="0"/>
              <a:t>documents</a:t>
            </a:r>
            <a:r>
              <a:rPr lang="zh-CN" altLang="en-US" dirty="0"/>
              <a:t> </a:t>
            </a:r>
            <a:r>
              <a:rPr lang="en-US" altLang="zh-CN" dirty="0"/>
              <a:t>to</a:t>
            </a:r>
            <a:r>
              <a:rPr lang="zh-CN" altLang="en-US" dirty="0"/>
              <a:t> </a:t>
            </a:r>
            <a:r>
              <a:rPr lang="en-US" altLang="zh-CN" dirty="0"/>
              <a:t>get</a:t>
            </a:r>
            <a:r>
              <a:rPr lang="zh-CN" altLang="en-US" dirty="0"/>
              <a:t> </a:t>
            </a:r>
            <a:r>
              <a:rPr lang="en-US" altLang="zh-CN" dirty="0"/>
              <a:t>inspiration</a:t>
            </a:r>
          </a:p>
          <a:p>
            <a:pPr lvl="1">
              <a:lnSpc>
                <a:spcPct val="90000"/>
              </a:lnSpc>
              <a:buFont typeface="Courier New" panose="02070309020205020404" pitchFamily="49" charset="0"/>
              <a:buChar char="o"/>
            </a:pPr>
            <a:r>
              <a:rPr lang="en-US" altLang="zh-CN" dirty="0"/>
              <a:t>If</a:t>
            </a:r>
            <a:r>
              <a:rPr lang="zh-CN" altLang="en-US" dirty="0"/>
              <a:t> </a:t>
            </a:r>
            <a:r>
              <a:rPr lang="en-US" altLang="zh-CN" dirty="0"/>
              <a:t>possible,</a:t>
            </a:r>
            <a:r>
              <a:rPr lang="zh-CN" altLang="en-US" dirty="0"/>
              <a:t> </a:t>
            </a:r>
            <a:r>
              <a:rPr lang="en-US" altLang="zh-CN" dirty="0"/>
              <a:t>target</a:t>
            </a:r>
            <a:r>
              <a:rPr lang="zh-CN" altLang="en-US" dirty="0"/>
              <a:t> </a:t>
            </a:r>
            <a:r>
              <a:rPr lang="en-US" altLang="zh-CN" dirty="0"/>
              <a:t>research</a:t>
            </a:r>
            <a:r>
              <a:rPr lang="zh-CN" altLang="en-US" dirty="0"/>
              <a:t> </a:t>
            </a:r>
            <a:r>
              <a:rPr lang="en-US" altLang="zh-CN" dirty="0"/>
              <a:t>papers</a:t>
            </a:r>
            <a:r>
              <a:rPr lang="zh-CN" altLang="en-US" dirty="0"/>
              <a:t> </a:t>
            </a:r>
            <a:r>
              <a:rPr lang="en-US" altLang="zh-CN" dirty="0"/>
              <a:t>/</a:t>
            </a:r>
            <a:r>
              <a:rPr lang="zh-CN" altLang="en-US" dirty="0"/>
              <a:t> </a:t>
            </a:r>
            <a:r>
              <a:rPr lang="en-US" altLang="zh-CN" dirty="0"/>
              <a:t>patents</a:t>
            </a:r>
          </a:p>
          <a:p>
            <a:pPr>
              <a:lnSpc>
                <a:spcPct val="90000"/>
              </a:lnSpc>
              <a:buFont typeface="Wingdings" pitchFamily="2" charset="2"/>
              <a:buChar char="q"/>
            </a:pPr>
            <a:r>
              <a:rPr lang="en-US" altLang="zh-CN" dirty="0"/>
              <a:t>Suggested</a:t>
            </a:r>
            <a:r>
              <a:rPr lang="zh-CN" altLang="en-US" dirty="0"/>
              <a:t> </a:t>
            </a:r>
            <a:r>
              <a:rPr lang="en-US" altLang="zh-CN" dirty="0"/>
              <a:t>Topics:</a:t>
            </a:r>
            <a:r>
              <a:rPr lang="zh-CN" altLang="en-US" dirty="0"/>
              <a:t> </a:t>
            </a:r>
            <a:r>
              <a:rPr lang="en-US" altLang="zh-CN" dirty="0"/>
              <a:t>to</a:t>
            </a:r>
            <a:r>
              <a:rPr lang="zh-CN" altLang="en-US" dirty="0"/>
              <a:t> </a:t>
            </a:r>
            <a:r>
              <a:rPr lang="en-US" altLang="zh-CN" dirty="0"/>
              <a:t>be</a:t>
            </a:r>
            <a:r>
              <a:rPr lang="zh-CN" altLang="en-US" dirty="0"/>
              <a:t> </a:t>
            </a:r>
            <a:r>
              <a:rPr lang="en-US" altLang="zh-CN" dirty="0"/>
              <a:t>posted</a:t>
            </a:r>
            <a:r>
              <a:rPr lang="zh-CN" altLang="en-US" dirty="0"/>
              <a:t> </a:t>
            </a:r>
            <a:r>
              <a:rPr lang="en-US" altLang="zh-CN" dirty="0"/>
              <a:t>soon</a:t>
            </a:r>
          </a:p>
        </p:txBody>
      </p:sp>
      <p:sp>
        <p:nvSpPr>
          <p:cNvPr id="4" name="Slide Number Placeholder 3">
            <a:extLst>
              <a:ext uri="{FF2B5EF4-FFF2-40B4-BE49-F238E27FC236}">
                <a16:creationId xmlns:a16="http://schemas.microsoft.com/office/drawing/2014/main" id="{CA9F0D83-64FD-B645-8D1F-2A5D28B2DEB9}"/>
              </a:ext>
            </a:extLst>
          </p:cNvPr>
          <p:cNvSpPr>
            <a:spLocks noGrp="1"/>
          </p:cNvSpPr>
          <p:nvPr>
            <p:ph type="sldNum" sz="quarter" idx="12"/>
          </p:nvPr>
        </p:nvSpPr>
        <p:spPr/>
        <p:txBody>
          <a:bodyPr/>
          <a:lstStyle/>
          <a:p>
            <a:pPr>
              <a:lnSpc>
                <a:spcPct val="90000"/>
              </a:lnSpc>
            </a:pPr>
            <a:fld id="{F1BC9A0C-B9C7-D94C-BB05-DB5EC86B0AC6}" type="slidenum">
              <a:rPr lang="en-US" altLang="x-none" smtClean="0"/>
              <a:pPr>
                <a:lnSpc>
                  <a:spcPct val="90000"/>
                </a:lnSpc>
              </a:pPr>
              <a:t>15</a:t>
            </a:fld>
            <a:endParaRPr lang="en-US" altLang="x-none"/>
          </a:p>
        </p:txBody>
      </p:sp>
    </p:spTree>
    <p:extLst>
      <p:ext uri="{BB962C8B-B14F-4D97-AF65-F5344CB8AC3E}">
        <p14:creationId xmlns:p14="http://schemas.microsoft.com/office/powerpoint/2010/main" val="1797454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D9F2761-5E11-854B-8969-32DE9F1407FD}" type="slidenum">
              <a:rPr lang="en-US" altLang="x-none" sz="1200">
                <a:latin typeface="Tahoma" charset="0"/>
              </a:rPr>
              <a:pPr/>
              <a:t>16</a:t>
            </a:fld>
            <a:endParaRPr lang="en-US" altLang="x-none" sz="1200">
              <a:latin typeface="Tahoma" charset="0"/>
            </a:endParaRPr>
          </a:p>
        </p:txBody>
      </p:sp>
      <p:sp>
        <p:nvSpPr>
          <p:cNvPr id="41986" name="Rectangle 2"/>
          <p:cNvSpPr>
            <a:spLocks noGrp="1" noChangeArrowheads="1"/>
          </p:cNvSpPr>
          <p:nvPr>
            <p:ph type="title"/>
          </p:nvPr>
        </p:nvSpPr>
        <p:spPr/>
        <p:txBody>
          <a:bodyPr/>
          <a:lstStyle/>
          <a:p>
            <a:r>
              <a:rPr lang="en-US" altLang="x-none">
                <a:ea typeface="ＭＳ Ｐゴシック" charset="-128"/>
              </a:rPr>
              <a:t>Grading</a:t>
            </a:r>
          </a:p>
        </p:txBody>
      </p:sp>
      <p:sp>
        <p:nvSpPr>
          <p:cNvPr id="41987" name="Rectangle 3"/>
          <p:cNvSpPr>
            <a:spLocks noGrp="1" noChangeArrowheads="1"/>
          </p:cNvSpPr>
          <p:nvPr>
            <p:ph type="body" sz="half" idx="1"/>
          </p:nvPr>
        </p:nvSpPr>
        <p:spPr>
          <a:xfrm>
            <a:off x="615950" y="5111750"/>
            <a:ext cx="7700963" cy="1524000"/>
          </a:xfrm>
        </p:spPr>
        <p:txBody>
          <a:bodyPr/>
          <a:lstStyle/>
          <a:p>
            <a:pPr>
              <a:buFont typeface="Wingdings" pitchFamily="2" charset="2"/>
              <a:buChar char="q"/>
            </a:pPr>
            <a:r>
              <a:rPr lang="en-US" altLang="zh-CN" sz="2000" dirty="0">
                <a:ea typeface="ＭＳ Ｐゴシック" charset="-128"/>
              </a:rPr>
              <a:t>Grades</a:t>
            </a:r>
            <a:r>
              <a:rPr lang="zh-CN" altLang="en-US" sz="2000" dirty="0">
                <a:ea typeface="ＭＳ Ｐゴシック" charset="-128"/>
              </a:rPr>
              <a:t> </a:t>
            </a:r>
            <a:r>
              <a:rPr lang="en-US" altLang="zh-CN" sz="2000" dirty="0">
                <a:ea typeface="ＭＳ Ｐゴシック" charset="-128"/>
              </a:rPr>
              <a:t>are</a:t>
            </a:r>
            <a:r>
              <a:rPr lang="zh-CN" altLang="en-US" sz="2000" dirty="0">
                <a:ea typeface="ＭＳ Ｐゴシック" charset="-128"/>
              </a:rPr>
              <a:t> </a:t>
            </a:r>
            <a:r>
              <a:rPr lang="en-US" altLang="zh-CN" sz="2000" dirty="0">
                <a:ea typeface="ＭＳ Ｐゴシック" charset="-128"/>
              </a:rPr>
              <a:t>important,</a:t>
            </a:r>
            <a:r>
              <a:rPr lang="zh-CN" altLang="en-US" sz="2000" dirty="0">
                <a:ea typeface="ＭＳ Ｐゴシック" charset="-128"/>
              </a:rPr>
              <a:t> </a:t>
            </a:r>
            <a:r>
              <a:rPr lang="en-US" altLang="zh-CN" sz="2000" dirty="0">
                <a:ea typeface="ＭＳ Ｐゴシック" charset="-128"/>
              </a:rPr>
              <a:t>but</a:t>
            </a:r>
            <a:r>
              <a:rPr lang="zh-CN" altLang="en-US" sz="2000" dirty="0">
                <a:ea typeface="ＭＳ Ｐゴシック" charset="-128"/>
              </a:rPr>
              <a:t> </a:t>
            </a:r>
            <a:r>
              <a:rPr lang="en-US" altLang="zh-CN" sz="2000" dirty="0">
                <a:ea typeface="ＭＳ Ｐゴシック" charset="-128"/>
              </a:rPr>
              <a:t>you</a:t>
            </a:r>
            <a:r>
              <a:rPr lang="zh-CN" altLang="en-US" sz="2000" dirty="0">
                <a:ea typeface="ＭＳ Ｐゴシック" charset="-128"/>
              </a:rPr>
              <a:t> </a:t>
            </a:r>
            <a:r>
              <a:rPr lang="en-US" altLang="zh-CN" sz="2000" dirty="0">
                <a:ea typeface="ＭＳ Ｐゴシック" charset="-128"/>
              </a:rPr>
              <a:t>do</a:t>
            </a:r>
            <a:r>
              <a:rPr lang="zh-CN" altLang="en-US" sz="2000" dirty="0">
                <a:ea typeface="ＭＳ Ｐゴシック" charset="-128"/>
              </a:rPr>
              <a:t> </a:t>
            </a:r>
            <a:r>
              <a:rPr lang="en-US" altLang="zh-CN" sz="2000" dirty="0">
                <a:ea typeface="ＭＳ Ｐゴシック" charset="-128"/>
              </a:rPr>
              <a:t>not</a:t>
            </a:r>
            <a:r>
              <a:rPr lang="zh-CN" altLang="en-US" sz="2000" dirty="0">
                <a:ea typeface="ＭＳ Ｐゴシック" charset="-128"/>
              </a:rPr>
              <a:t> </a:t>
            </a:r>
            <a:r>
              <a:rPr lang="en-US" altLang="zh-CN" sz="2000" dirty="0">
                <a:ea typeface="ＭＳ Ｐゴシック" charset="-128"/>
              </a:rPr>
              <a:t>need</a:t>
            </a:r>
            <a:r>
              <a:rPr lang="zh-CN" altLang="en-US" sz="2000" dirty="0">
                <a:ea typeface="ＭＳ Ｐゴシック" charset="-128"/>
              </a:rPr>
              <a:t> </a:t>
            </a:r>
            <a:r>
              <a:rPr lang="en-US" altLang="zh-CN" sz="2000" dirty="0">
                <a:ea typeface="ＭＳ Ｐゴシック" charset="-128"/>
              </a:rPr>
              <a:t>worry</a:t>
            </a:r>
            <a:r>
              <a:rPr lang="zh-CN" altLang="en-US" sz="2000" dirty="0">
                <a:ea typeface="ＭＳ Ｐゴシック" charset="-128"/>
              </a:rPr>
              <a:t> </a:t>
            </a:r>
            <a:r>
              <a:rPr lang="en-US" altLang="zh-CN" sz="2000" dirty="0">
                <a:ea typeface="ＭＳ Ｐゴシック" charset="-128"/>
              </a:rPr>
              <a:t>too</a:t>
            </a:r>
            <a:r>
              <a:rPr lang="zh-CN" altLang="en-US" sz="2000" dirty="0">
                <a:ea typeface="ＭＳ Ｐゴシック" charset="-128"/>
              </a:rPr>
              <a:t> </a:t>
            </a:r>
            <a:r>
              <a:rPr lang="en-US" altLang="zh-CN" sz="2000" dirty="0">
                <a:ea typeface="ＭＳ Ｐゴシック" charset="-128"/>
              </a:rPr>
              <a:t>much</a:t>
            </a:r>
            <a:r>
              <a:rPr lang="zh-CN" altLang="en-US" sz="2000" dirty="0">
                <a:ea typeface="ＭＳ Ｐゴシック" charset="-128"/>
              </a:rPr>
              <a:t> </a:t>
            </a:r>
            <a:r>
              <a:rPr lang="en-US" altLang="zh-CN" sz="2000" dirty="0">
                <a:ea typeface="ＭＳ Ｐゴシック" charset="-128"/>
              </a:rPr>
              <a:t>about</a:t>
            </a:r>
            <a:r>
              <a:rPr lang="zh-CN" altLang="en-US" sz="2000" dirty="0">
                <a:ea typeface="ＭＳ Ｐゴシック" charset="-128"/>
              </a:rPr>
              <a:t> </a:t>
            </a:r>
            <a:r>
              <a:rPr lang="en-US" altLang="zh-CN" sz="2000" dirty="0">
                <a:ea typeface="ＭＳ Ｐゴシック" charset="-128"/>
              </a:rPr>
              <a:t>them</a:t>
            </a:r>
            <a:endParaRPr lang="en-US" altLang="zh-CN" sz="1800" dirty="0">
              <a:ea typeface="ＭＳ Ｐゴシック" charset="-128"/>
            </a:endParaRPr>
          </a:p>
          <a:p>
            <a:pPr>
              <a:buFont typeface="Wingdings" pitchFamily="2" charset="2"/>
              <a:buChar char="q"/>
            </a:pPr>
            <a:r>
              <a:rPr lang="en-US" altLang="x-none" sz="2000" dirty="0">
                <a:ea typeface="ＭＳ Ｐゴシック" charset="-128"/>
              </a:rPr>
              <a:t>More important is what you realize/learn than the grades</a:t>
            </a:r>
            <a:r>
              <a:rPr lang="en-US" altLang="zh-CN" sz="2000" dirty="0">
                <a:ea typeface="ＭＳ Ｐゴシック" charset="-128"/>
              </a:rPr>
              <a:t> !!</a:t>
            </a:r>
            <a:endParaRPr lang="en-US" altLang="x-none" sz="2000" dirty="0">
              <a:ea typeface="ＭＳ Ｐゴシック" charset="-128"/>
            </a:endParaRPr>
          </a:p>
        </p:txBody>
      </p:sp>
      <p:graphicFrame>
        <p:nvGraphicFramePr>
          <p:cNvPr id="143453" name="Group 93"/>
          <p:cNvGraphicFramePr>
            <a:graphicFrameLocks noGrp="1"/>
          </p:cNvGraphicFramePr>
          <p:nvPr>
            <p:extLst>
              <p:ext uri="{D42A27DB-BD31-4B8C-83A1-F6EECF244321}">
                <p14:modId xmlns:p14="http://schemas.microsoft.com/office/powerpoint/2010/main" val="3234533"/>
              </p:ext>
            </p:extLst>
          </p:nvPr>
        </p:nvGraphicFramePr>
        <p:xfrm>
          <a:off x="1831181" y="2100262"/>
          <a:ext cx="5187950" cy="2286000"/>
        </p:xfrm>
        <a:graphic>
          <a:graphicData uri="http://schemas.openxmlformats.org/drawingml/2006/table">
            <a:tbl>
              <a:tblPr/>
              <a:tblGrid>
                <a:gridCol w="3421840">
                  <a:extLst>
                    <a:ext uri="{9D8B030D-6E8A-4147-A177-3AD203B41FA5}">
                      <a16:colId xmlns:a16="http://schemas.microsoft.com/office/drawing/2014/main" val="20000"/>
                    </a:ext>
                  </a:extLst>
                </a:gridCol>
                <a:gridCol w="1766110">
                  <a:extLst>
                    <a:ext uri="{9D8B030D-6E8A-4147-A177-3AD203B41FA5}">
                      <a16:colId xmlns:a16="http://schemas.microsoft.com/office/drawing/2014/main" val="20001"/>
                    </a:ext>
                  </a:extLst>
                </a:gridCol>
              </a:tblGrid>
              <a:tr h="545348">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sz="2400" b="0" i="0" u="none" strike="noStrike" cap="none" normalizeH="0" baseline="0" dirty="0">
                          <a:ln>
                            <a:noFill/>
                          </a:ln>
                          <a:solidFill>
                            <a:schemeClr val="tx1"/>
                          </a:solidFill>
                          <a:effectLst/>
                          <a:latin typeface="Comic Sans MS" pitchFamily="66" charset="0"/>
                        </a:rPr>
                        <a:t>Class</a:t>
                      </a:r>
                      <a:r>
                        <a:rPr kumimoji="0" lang="zh-CN" altLang="en-US" sz="2400" b="0" i="0" u="none" strike="noStrike" cap="none" normalizeH="0" baseline="0" dirty="0">
                          <a:ln>
                            <a:noFill/>
                          </a:ln>
                          <a:solidFill>
                            <a:schemeClr val="tx1"/>
                          </a:solidFill>
                          <a:effectLst/>
                          <a:latin typeface="Comic Sans MS" pitchFamily="66" charset="0"/>
                        </a:rPr>
                        <a:t> </a:t>
                      </a:r>
                      <a:r>
                        <a:rPr kumimoji="0" lang="en-US" sz="2400" b="0" i="0" u="none" strike="noStrike" cap="none" normalizeH="0" baseline="0" dirty="0">
                          <a:ln>
                            <a:noFill/>
                          </a:ln>
                          <a:solidFill>
                            <a:schemeClr val="tx1"/>
                          </a:solidFill>
                          <a:effectLst/>
                          <a:latin typeface="Comic Sans MS" pitchFamily="66" charset="0"/>
                        </a:rPr>
                        <a:t>Participation</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sz="2400" b="0" i="0" u="none" strike="noStrike" cap="none" normalizeH="0" baseline="0" dirty="0">
                          <a:ln>
                            <a:noFill/>
                          </a:ln>
                          <a:solidFill>
                            <a:schemeClr val="tx1"/>
                          </a:solidFill>
                          <a:effectLst/>
                          <a:latin typeface="Comic Sans MS" pitchFamily="66" charset="0"/>
                        </a:rPr>
                        <a:t>10%</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03818263"/>
                  </a:ext>
                </a:extLst>
              </a:tr>
              <a:tr h="559173">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a:ln>
                            <a:noFill/>
                          </a:ln>
                          <a:solidFill>
                            <a:schemeClr val="tx1"/>
                          </a:solidFill>
                          <a:effectLst/>
                          <a:latin typeface="Comic Sans MS" pitchFamily="66" charset="0"/>
                        </a:rPr>
                        <a:t>Lab</a:t>
                      </a:r>
                      <a:r>
                        <a:rPr kumimoji="0" lang="zh-CN" altLang="en-US" sz="2400" b="0" i="0" u="none" strike="noStrike" cap="none" normalizeH="0" baseline="0" dirty="0">
                          <a:ln>
                            <a:noFill/>
                          </a:ln>
                          <a:solidFill>
                            <a:schemeClr val="tx1"/>
                          </a:solidFill>
                          <a:effectLst/>
                          <a:latin typeface="Comic Sans MS" pitchFamily="66" charset="0"/>
                        </a:rPr>
                        <a:t> </a:t>
                      </a:r>
                      <a:r>
                        <a:rPr kumimoji="0" lang="en-US" sz="2400" b="0" i="0" u="none" strike="noStrike" cap="none" normalizeH="0" baseline="0" dirty="0">
                          <a:ln>
                            <a:noFill/>
                          </a:ln>
                          <a:solidFill>
                            <a:schemeClr val="tx1"/>
                          </a:solidFill>
                          <a:effectLst/>
                          <a:latin typeface="Comic Sans MS" pitchFamily="66" charset="0"/>
                        </a:rPr>
                        <a:t>Assignments</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40</a:t>
                      </a:r>
                      <a:r>
                        <a:rPr kumimoji="0" lang="en-US" sz="2400" b="0" i="0" u="none" strike="noStrike" cap="none" normalizeH="0" baseline="0" dirty="0">
                          <a:ln>
                            <a:noFill/>
                          </a:ln>
                          <a:solidFill>
                            <a:schemeClr val="tx1"/>
                          </a:solidFill>
                          <a:effectLst/>
                          <a:latin typeface="Comic Sans MS" pitchFamily="66" charset="0"/>
                        </a:rPr>
                        <a:t>%</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0500">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Class</a:t>
                      </a:r>
                      <a:r>
                        <a:rPr kumimoji="0" lang="zh-CN" altLang="en-US" sz="2400" b="0" i="0" u="none" strike="noStrike" cap="none" normalizeH="0" baseline="0" dirty="0">
                          <a:ln>
                            <a:noFill/>
                          </a:ln>
                          <a:solidFill>
                            <a:schemeClr val="tx1"/>
                          </a:solidFill>
                          <a:effectLst/>
                          <a:latin typeface="Comic Sans MS" pitchFamily="66" charset="0"/>
                        </a:rPr>
                        <a:t> </a:t>
                      </a:r>
                      <a:r>
                        <a:rPr kumimoji="0" lang="en-US" altLang="zh-CN" sz="2400" b="0" i="0" u="none" strike="noStrike" cap="none" normalizeH="0" baseline="0" dirty="0">
                          <a:ln>
                            <a:noFill/>
                          </a:ln>
                          <a:solidFill>
                            <a:schemeClr val="tx1"/>
                          </a:solidFill>
                          <a:effectLst/>
                          <a:latin typeface="Comic Sans MS" pitchFamily="66" charset="0"/>
                        </a:rPr>
                        <a:t>Project</a:t>
                      </a:r>
                      <a:endParaRPr kumimoji="0" lang="en-US" sz="2400" b="0" i="0" u="none" strike="noStrike" cap="none" normalizeH="0" baseline="0" dirty="0">
                        <a:ln>
                          <a:noFill/>
                        </a:ln>
                        <a:solidFill>
                          <a:schemeClr val="tx1"/>
                        </a:solidFill>
                        <a:effectLst/>
                        <a:latin typeface="Comic Sans MS" pitchFamily="66" charset="0"/>
                      </a:endParaRP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15%</a:t>
                      </a:r>
                      <a:endParaRPr kumimoji="0" lang="en-US" sz="2400" b="0" i="0" u="none" strike="noStrike" cap="none" normalizeH="0" baseline="0" dirty="0">
                        <a:ln>
                          <a:noFill/>
                        </a:ln>
                        <a:solidFill>
                          <a:schemeClr val="tx1"/>
                        </a:solidFill>
                        <a:effectLst/>
                        <a:latin typeface="Comic Sans MS" pitchFamily="66" charset="0"/>
                      </a:endParaRP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0979">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a:ln>
                            <a:noFill/>
                          </a:ln>
                          <a:solidFill>
                            <a:schemeClr val="tx1"/>
                          </a:solidFill>
                          <a:effectLst/>
                          <a:latin typeface="Comic Sans MS" pitchFamily="66" charset="0"/>
                        </a:rPr>
                        <a:t>Exams</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altLang="zh-CN" sz="2400" b="0" i="0" u="none" strike="noStrike" cap="none" normalizeH="0" baseline="0" dirty="0">
                          <a:ln>
                            <a:noFill/>
                          </a:ln>
                          <a:solidFill>
                            <a:schemeClr val="tx1"/>
                          </a:solidFill>
                          <a:effectLst/>
                          <a:latin typeface="Comic Sans MS" pitchFamily="66" charset="0"/>
                        </a:rPr>
                        <a:t>15%+2</a:t>
                      </a:r>
                      <a:r>
                        <a:rPr kumimoji="0" lang="en-US" sz="2400" b="0" i="0" u="none" strike="noStrike" cap="none" normalizeH="0" baseline="0" dirty="0">
                          <a:ln>
                            <a:noFill/>
                          </a:ln>
                          <a:solidFill>
                            <a:schemeClr val="tx1"/>
                          </a:solidFill>
                          <a:effectLst/>
                          <a:latin typeface="Comic Sans MS" pitchFamily="66" charset="0"/>
                        </a:rPr>
                        <a:t>0%</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6726313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4"/>
          <p:cNvSpPr>
            <a:spLocks noGrp="1" noChangeArrowheads="1"/>
          </p:cNvSpPr>
          <p:nvPr>
            <p:ph type="ctrTitle"/>
          </p:nvPr>
        </p:nvSpPr>
        <p:spPr/>
        <p:txBody>
          <a:bodyPr/>
          <a:lstStyle/>
          <a:p>
            <a:pPr algn="ctr"/>
            <a:r>
              <a:rPr lang="en-US" altLang="x-none">
                <a:ea typeface="ＭＳ Ｐゴシック" charset="-128"/>
              </a:rPr>
              <a:t>Questions?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A46E895-73E7-CD46-8EA3-7F199AB3F657}" type="slidenum">
              <a:rPr lang="en-US" altLang="x-none" sz="1200">
                <a:latin typeface="Tahoma" charset="0"/>
              </a:rPr>
              <a:pPr/>
              <a:t>18</a:t>
            </a:fld>
            <a:endParaRPr lang="en-US" altLang="x-none" sz="1200">
              <a:latin typeface="Tahoma" charset="0"/>
            </a:endParaRPr>
          </a:p>
        </p:txBody>
      </p:sp>
      <p:sp>
        <p:nvSpPr>
          <p:cNvPr id="46082" name="Rectangle 2"/>
          <p:cNvSpPr>
            <a:spLocks noGrp="1" noChangeArrowheads="1"/>
          </p:cNvSpPr>
          <p:nvPr>
            <p:ph type="title"/>
          </p:nvPr>
        </p:nvSpPr>
        <p:spPr/>
        <p:txBody>
          <a:bodyPr/>
          <a:lstStyle/>
          <a:p>
            <a:r>
              <a:rPr lang="en-US" altLang="x-none">
                <a:ea typeface="ＭＳ Ｐゴシック" charset="-128"/>
              </a:rPr>
              <a:t>Outline</a:t>
            </a:r>
          </a:p>
        </p:txBody>
      </p:sp>
      <p:sp>
        <p:nvSpPr>
          <p:cNvPr id="46083"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Administrative trivia</a:t>
            </a:r>
            <a:r>
              <a:rPr lang="ja-JP" altLang="en-US">
                <a:ea typeface="ＭＳ Ｐゴシック" charset="-128"/>
              </a:rPr>
              <a:t>’</a:t>
            </a:r>
            <a:r>
              <a:rPr lang="en-US" altLang="ja-JP" dirty="0">
                <a:ea typeface="ＭＳ Ｐゴシック" charset="-128"/>
              </a:rPr>
              <a:t>s</a:t>
            </a:r>
          </a:p>
          <a:p>
            <a:pPr>
              <a:buClr>
                <a:schemeClr val="accent1"/>
              </a:buClr>
              <a:buFont typeface="Wingdings" charset="2"/>
              <a:buChar char="Ø"/>
            </a:pPr>
            <a:r>
              <a:rPr lang="en-US" altLang="x-none" i="1" dirty="0">
                <a:solidFill>
                  <a:schemeClr val="accent1"/>
                </a:solidFill>
                <a:ea typeface="ＭＳ Ｐゴシック" charset="-128"/>
              </a:rPr>
              <a:t>What is a network protocol?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2AF37D2-A13C-4242-83C0-F4BE351C2F20}" type="slidenum">
              <a:rPr lang="en-US" altLang="x-none" sz="1200">
                <a:latin typeface="Tahoma" charset="0"/>
              </a:rPr>
              <a:pPr/>
              <a:t>19</a:t>
            </a:fld>
            <a:endParaRPr lang="en-US" altLang="x-none" sz="1200">
              <a:latin typeface="Tahoma" charset="0"/>
            </a:endParaRPr>
          </a:p>
        </p:txBody>
      </p:sp>
      <p:sp>
        <p:nvSpPr>
          <p:cNvPr id="48130" name="Rectangle 2"/>
          <p:cNvSpPr>
            <a:spLocks noGrp="1" noChangeArrowheads="1"/>
          </p:cNvSpPr>
          <p:nvPr>
            <p:ph type="title"/>
          </p:nvPr>
        </p:nvSpPr>
        <p:spPr/>
        <p:txBody>
          <a:bodyPr/>
          <a:lstStyle/>
          <a:p>
            <a:r>
              <a:rPr lang="en-US" altLang="x-none" dirty="0">
                <a:ea typeface="ＭＳ Ｐゴシック" charset="-128"/>
              </a:rPr>
              <a:t>What is a Network Protocol?</a:t>
            </a:r>
          </a:p>
        </p:txBody>
      </p:sp>
      <p:sp>
        <p:nvSpPr>
          <p:cNvPr id="48131"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 </a:t>
            </a:r>
            <a:r>
              <a:rPr lang="en-US" altLang="x-none" b="1" dirty="0">
                <a:solidFill>
                  <a:schemeClr val="accent2"/>
                </a:solidFill>
                <a:ea typeface="ＭＳ Ｐゴシック" charset="-128"/>
              </a:rPr>
              <a:t>network protocol</a:t>
            </a:r>
            <a:r>
              <a:rPr lang="en-US" altLang="x-none" dirty="0">
                <a:ea typeface="ＭＳ Ｐゴシック" charset="-128"/>
              </a:rPr>
              <a:t> defines the </a:t>
            </a:r>
            <a:r>
              <a:rPr lang="en-US" altLang="x-none" dirty="0">
                <a:solidFill>
                  <a:srgbClr val="FF0000"/>
                </a:solidFill>
                <a:ea typeface="ＭＳ Ｐゴシック" charset="-128"/>
              </a:rPr>
              <a:t>format</a:t>
            </a:r>
            <a:r>
              <a:rPr lang="en-US" altLang="x-none" dirty="0">
                <a:ea typeface="ＭＳ Ｐゴシック" charset="-128"/>
              </a:rPr>
              <a:t> and the </a:t>
            </a:r>
            <a:r>
              <a:rPr lang="en-US" altLang="x-none" dirty="0">
                <a:solidFill>
                  <a:srgbClr val="FF0000"/>
                </a:solidFill>
                <a:ea typeface="ＭＳ Ｐゴシック" charset="-128"/>
              </a:rPr>
              <a:t>order</a:t>
            </a:r>
            <a:r>
              <a:rPr lang="en-US" altLang="x-none" dirty="0">
                <a:ea typeface="ＭＳ Ｐゴシック" charset="-128"/>
              </a:rPr>
              <a:t> of messages exchanged between two or more communicating entities, as well as the </a:t>
            </a:r>
            <a:r>
              <a:rPr lang="en-US" altLang="x-none" dirty="0">
                <a:solidFill>
                  <a:srgbClr val="FF0000"/>
                </a:solidFill>
                <a:ea typeface="ＭＳ Ｐゴシック" charset="-128"/>
              </a:rPr>
              <a:t>actions</a:t>
            </a:r>
            <a:r>
              <a:rPr lang="en-US" altLang="x-none" dirty="0">
                <a:ea typeface="ＭＳ Ｐゴシック" charset="-128"/>
              </a:rPr>
              <a:t> taken on the transmission and/or receipt of a message or other </a:t>
            </a:r>
            <a:r>
              <a:rPr lang="en-US" altLang="x-none" dirty="0">
                <a:solidFill>
                  <a:srgbClr val="FF0000"/>
                </a:solidFill>
                <a:ea typeface="ＭＳ Ｐゴシック" charset="-128"/>
              </a:rPr>
              <a:t>event</a:t>
            </a:r>
            <a:r>
              <a:rPr lang="en-US" altLang="zh-CN" dirty="0">
                <a:solidFill>
                  <a:srgbClr val="FF0000"/>
                </a:solidFill>
                <a:ea typeface="ＭＳ Ｐゴシック" charset="-128"/>
              </a:rPr>
              <a:t>s</a:t>
            </a:r>
            <a:r>
              <a:rPr lang="en-US" altLang="x-none" dirty="0">
                <a:ea typeface="ＭＳ Ｐゴシック" charset="-128"/>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CBD4323-42A0-E54E-9D59-E221C7814D01}" type="slidenum">
              <a:rPr lang="en-US" altLang="x-none" sz="1200">
                <a:latin typeface="Tahoma" charset="0"/>
              </a:rPr>
              <a:pPr/>
              <a:t>2</a:t>
            </a:fld>
            <a:endParaRPr lang="en-US" altLang="x-none" sz="1200" dirty="0">
              <a:latin typeface="Tahoma" charset="0"/>
            </a:endParaRPr>
          </a:p>
        </p:txBody>
      </p:sp>
      <p:sp>
        <p:nvSpPr>
          <p:cNvPr id="31746" name="Rectangle 2"/>
          <p:cNvSpPr>
            <a:spLocks noGrp="1" noChangeArrowheads="1"/>
          </p:cNvSpPr>
          <p:nvPr>
            <p:ph type="title"/>
          </p:nvPr>
        </p:nvSpPr>
        <p:spPr/>
        <p:txBody>
          <a:bodyPr/>
          <a:lstStyle/>
          <a:p>
            <a:r>
              <a:rPr lang="en-US" altLang="x-none" dirty="0">
                <a:ea typeface="ＭＳ Ｐゴシック" charset="-128"/>
              </a:rPr>
              <a:t>Outline</a:t>
            </a:r>
          </a:p>
        </p:txBody>
      </p:sp>
      <p:sp>
        <p:nvSpPr>
          <p:cNvPr id="31747" name="Rectangle 3"/>
          <p:cNvSpPr>
            <a:spLocks noGrp="1" noChangeArrowheads="1"/>
          </p:cNvSpPr>
          <p:nvPr>
            <p:ph type="body" idx="1"/>
          </p:nvPr>
        </p:nvSpPr>
        <p:spPr/>
        <p:txBody>
          <a:bodyPr/>
          <a:lstStyle/>
          <a:p>
            <a:pPr>
              <a:buClr>
                <a:schemeClr val="accent1"/>
              </a:buClr>
              <a:buFont typeface="Wingdings" charset="2"/>
              <a:buChar char="Ø"/>
            </a:pPr>
            <a:r>
              <a:rPr lang="en-US" altLang="x-none" i="1" dirty="0">
                <a:solidFill>
                  <a:schemeClr val="accent1"/>
                </a:solidFill>
                <a:ea typeface="ＭＳ Ｐゴシック" charset="-128"/>
              </a:rPr>
              <a:t>Administrative trivia</a:t>
            </a:r>
            <a:r>
              <a:rPr lang="ja-JP" altLang="en-US" i="1">
                <a:solidFill>
                  <a:schemeClr val="accent1"/>
                </a:solidFill>
                <a:ea typeface="ＭＳ Ｐゴシック" charset="-128"/>
              </a:rPr>
              <a:t>’</a:t>
            </a:r>
            <a:r>
              <a:rPr lang="en-US" altLang="ja-JP" i="1" dirty="0">
                <a:solidFill>
                  <a:schemeClr val="accent1"/>
                </a:solidFill>
                <a:ea typeface="ＭＳ Ｐゴシック" charset="-128"/>
              </a:rPr>
              <a:t>s</a:t>
            </a:r>
          </a:p>
          <a:p>
            <a:pPr>
              <a:buFont typeface="Wingdings" pitchFamily="2" charset="2"/>
              <a:buChar char="q"/>
            </a:pPr>
            <a:r>
              <a:rPr lang="en-US" altLang="x-none" dirty="0">
                <a:ea typeface="ＭＳ Ｐゴシック" charset="-128"/>
              </a:rPr>
              <a:t>What is a network protocol?</a:t>
            </a:r>
          </a:p>
          <a:p>
            <a:pPr>
              <a:buFont typeface="Wingdings" pitchFamily="2" charset="2"/>
              <a:buChar char="q"/>
            </a:pPr>
            <a:r>
              <a:rPr lang="en-US" altLang="x-none" dirty="0">
                <a:ea typeface="ＭＳ Ｐゴシック" charset="-128"/>
              </a:rPr>
              <a:t>A brief introduction to the Internet: past and present</a:t>
            </a:r>
          </a:p>
          <a:p>
            <a:pPr>
              <a:buFont typeface="Wingdings" pitchFamily="2" charset="2"/>
              <a:buChar char="q"/>
            </a:pPr>
            <a:r>
              <a:rPr lang="en-US" altLang="x-none" dirty="0">
                <a:ea typeface="ＭＳ Ｐゴシック" charset="-128"/>
              </a:rPr>
              <a:t>Summary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4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59550" y="1531938"/>
            <a:ext cx="681038"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7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F9D7273-CCD6-4E41-9A76-DDC380700D04}" type="slidenum">
              <a:rPr lang="en-US" altLang="x-none" sz="1200">
                <a:latin typeface="Tahoma" charset="0"/>
              </a:rPr>
              <a:pPr/>
              <a:t>20</a:t>
            </a:fld>
            <a:endParaRPr lang="en-US" altLang="x-none" sz="1200">
              <a:latin typeface="Tahoma" charset="0"/>
            </a:endParaRPr>
          </a:p>
        </p:txBody>
      </p:sp>
      <p:sp>
        <p:nvSpPr>
          <p:cNvPr id="50179" name="Rectangle 2"/>
          <p:cNvSpPr>
            <a:spLocks noGrp="1" noChangeArrowheads="1"/>
          </p:cNvSpPr>
          <p:nvPr>
            <p:ph type="title"/>
          </p:nvPr>
        </p:nvSpPr>
        <p:spPr>
          <a:xfrm>
            <a:off x="311150" y="155575"/>
            <a:ext cx="7783513" cy="1146175"/>
          </a:xfrm>
        </p:spPr>
        <p:txBody>
          <a:bodyPr/>
          <a:lstStyle/>
          <a:p>
            <a:r>
              <a:rPr lang="en-US" altLang="x-none" sz="3600" dirty="0">
                <a:ea typeface="ＭＳ Ｐゴシック" charset="-128"/>
              </a:rPr>
              <a:t>Example</a:t>
            </a:r>
            <a:r>
              <a:rPr lang="en-US" altLang="zh-CN" sz="3600" dirty="0">
                <a:ea typeface="ＭＳ Ｐゴシック" charset="-128"/>
              </a:rPr>
              <a:t> Protocol</a:t>
            </a:r>
            <a:r>
              <a:rPr lang="en-US" altLang="x-none" sz="3600" dirty="0">
                <a:ea typeface="ＭＳ Ｐゴシック" charset="-128"/>
              </a:rPr>
              <a:t>: Simple Mail </a:t>
            </a:r>
            <a:br>
              <a:rPr lang="en-US" altLang="x-none" sz="3600" dirty="0">
                <a:ea typeface="ＭＳ Ｐゴシック" charset="-128"/>
              </a:rPr>
            </a:br>
            <a:r>
              <a:rPr lang="en-US" altLang="x-none" sz="3600" dirty="0">
                <a:ea typeface="ＭＳ Ｐゴシック" charset="-128"/>
              </a:rPr>
              <a:t>Transfer  Protocol (SMTP)</a:t>
            </a:r>
          </a:p>
        </p:txBody>
      </p:sp>
      <p:sp>
        <p:nvSpPr>
          <p:cNvPr id="50180" name="Rectangle 3"/>
          <p:cNvSpPr>
            <a:spLocks noGrp="1" noChangeArrowheads="1"/>
          </p:cNvSpPr>
          <p:nvPr>
            <p:ph type="body" idx="1"/>
          </p:nvPr>
        </p:nvSpPr>
        <p:spPr>
          <a:xfrm>
            <a:off x="311150" y="1454150"/>
            <a:ext cx="4730750" cy="5416550"/>
          </a:xfrm>
        </p:spPr>
        <p:txBody>
          <a:bodyPr/>
          <a:lstStyle/>
          <a:p>
            <a:pPr>
              <a:lnSpc>
                <a:spcPct val="80000"/>
              </a:lnSpc>
              <a:buFont typeface="Wingdings" pitchFamily="2" charset="2"/>
              <a:buChar char="q"/>
            </a:pPr>
            <a:r>
              <a:rPr lang="en-US" altLang="x-none" sz="1800" dirty="0">
                <a:ea typeface="ＭＳ Ｐゴシック" charset="-128"/>
              </a:rPr>
              <a:t>Messages from a client to a mail server </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HELO</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MAIL FROM: &lt;address&gt;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RCPT TO: &lt;address&gt;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DATA</a:t>
            </a:r>
            <a:br>
              <a:rPr lang="en-US" altLang="x-none" sz="1600" dirty="0">
                <a:latin typeface="Courier New" charset="0"/>
                <a:ea typeface="ＭＳ Ｐゴシック" charset="-128"/>
              </a:rPr>
            </a:br>
            <a:r>
              <a:rPr lang="en-US" altLang="x-none" sz="1600" dirty="0">
                <a:latin typeface="Courier New" charset="0"/>
                <a:ea typeface="ＭＳ Ｐゴシック" charset="-128"/>
              </a:rPr>
              <a:t>&lt;This is the text end with a line with a single .&gt;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QUIT</a:t>
            </a:r>
          </a:p>
          <a:p>
            <a:pPr>
              <a:lnSpc>
                <a:spcPct val="80000"/>
              </a:lnSpc>
              <a:buFont typeface="Wingdings" pitchFamily="2" charset="2"/>
              <a:buChar char="q"/>
            </a:pPr>
            <a:r>
              <a:rPr lang="en-US" altLang="x-none" sz="1800" dirty="0">
                <a:ea typeface="ＭＳ Ｐゴシック" charset="-128"/>
              </a:rPr>
              <a:t>Messages from a mail server to a client</a:t>
            </a:r>
          </a:p>
          <a:p>
            <a:pPr lvl="1">
              <a:lnSpc>
                <a:spcPct val="80000"/>
              </a:lnSpc>
              <a:buFont typeface="Courier New" panose="02070309020205020404" pitchFamily="49" charset="0"/>
              <a:buChar char="o"/>
            </a:pPr>
            <a:r>
              <a:rPr lang="en-US" altLang="x-none" sz="1600" dirty="0">
                <a:ea typeface="ＭＳ Ｐゴシック" charset="-128"/>
              </a:rPr>
              <a:t>status code</a:t>
            </a:r>
          </a:p>
          <a:p>
            <a:pPr lvl="2">
              <a:lnSpc>
                <a:spcPct val="80000"/>
              </a:lnSpc>
            </a:pPr>
            <a:r>
              <a:rPr lang="en-US" altLang="x-none" sz="1400" dirty="0">
                <a:ea typeface="ＭＳ Ｐゴシック" charset="-128"/>
              </a:rPr>
              <a:t>The first digit of the response broadly indicates the success, failure, or progress of the previous command. </a:t>
            </a:r>
          </a:p>
          <a:p>
            <a:pPr lvl="3">
              <a:lnSpc>
                <a:spcPct val="80000"/>
              </a:lnSpc>
            </a:pPr>
            <a:r>
              <a:rPr lang="en-US" altLang="x-none" sz="1400" dirty="0">
                <a:latin typeface="Times New Roman" charset="0"/>
                <a:ea typeface="ＭＳ Ｐゴシック" charset="-128"/>
              </a:rPr>
              <a:t>1xx - Informative message</a:t>
            </a:r>
          </a:p>
          <a:p>
            <a:pPr lvl="3">
              <a:lnSpc>
                <a:spcPct val="80000"/>
              </a:lnSpc>
            </a:pPr>
            <a:r>
              <a:rPr lang="en-US" altLang="x-none" sz="1400" dirty="0">
                <a:latin typeface="Times New Roman" charset="0"/>
                <a:ea typeface="ＭＳ Ｐゴシック" charset="-128"/>
              </a:rPr>
              <a:t>2xx - Command ok</a:t>
            </a:r>
          </a:p>
          <a:p>
            <a:pPr lvl="3">
              <a:lnSpc>
                <a:spcPct val="80000"/>
              </a:lnSpc>
            </a:pPr>
            <a:r>
              <a:rPr lang="en-US" altLang="x-none" sz="1400" dirty="0">
                <a:latin typeface="Times New Roman" charset="0"/>
                <a:ea typeface="ＭＳ Ｐゴシック" charset="-128"/>
              </a:rPr>
              <a:t>3xx - Command ok so far, send the rest of it.</a:t>
            </a:r>
          </a:p>
          <a:p>
            <a:pPr lvl="3">
              <a:lnSpc>
                <a:spcPct val="80000"/>
              </a:lnSpc>
            </a:pPr>
            <a:r>
              <a:rPr lang="en-US" altLang="x-none" sz="1400" dirty="0">
                <a:latin typeface="Times New Roman" charset="0"/>
                <a:ea typeface="ＭＳ Ｐゴシック" charset="-128"/>
              </a:rPr>
              <a:t>4xx - Command was correct, but couldn't be performed for some reason.</a:t>
            </a:r>
          </a:p>
          <a:p>
            <a:pPr lvl="3">
              <a:lnSpc>
                <a:spcPct val="80000"/>
              </a:lnSpc>
            </a:pPr>
            <a:r>
              <a:rPr lang="en-US" altLang="x-none" sz="1400" dirty="0">
                <a:latin typeface="Times New Roman" charset="0"/>
                <a:ea typeface="ＭＳ Ｐゴシック" charset="-128"/>
              </a:rPr>
              <a:t>5xx - Command unimplemented, or incorrect, or a serious program error occurred.</a:t>
            </a:r>
          </a:p>
          <a:p>
            <a:pPr lvl="1">
              <a:lnSpc>
                <a:spcPct val="80000"/>
              </a:lnSpc>
              <a:buFont typeface="Courier New" panose="02070309020205020404" pitchFamily="49" charset="0"/>
              <a:buChar char="o"/>
            </a:pPr>
            <a:r>
              <a:rPr lang="en-US" altLang="x-none" sz="1600" dirty="0">
                <a:ea typeface="ＭＳ Ｐゴシック" charset="-128"/>
              </a:rPr>
              <a:t>content</a:t>
            </a:r>
          </a:p>
        </p:txBody>
      </p:sp>
      <p:sp>
        <p:nvSpPr>
          <p:cNvPr id="50181" name="Rectangle 5"/>
          <p:cNvSpPr>
            <a:spLocks noChangeArrowheads="1"/>
          </p:cNvSpPr>
          <p:nvPr/>
        </p:nvSpPr>
        <p:spPr bwMode="auto">
          <a:xfrm>
            <a:off x="7321550" y="1403350"/>
            <a:ext cx="1809750" cy="8143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nvGrpSpPr>
          <p:cNvPr id="50182" name="Group 6"/>
          <p:cNvGrpSpPr>
            <a:grpSpLocks/>
          </p:cNvGrpSpPr>
          <p:nvPr/>
        </p:nvGrpSpPr>
        <p:grpSpPr bwMode="auto">
          <a:xfrm>
            <a:off x="7413625" y="1377950"/>
            <a:ext cx="1743075" cy="850900"/>
            <a:chOff x="4458" y="3335"/>
            <a:chExt cx="1094" cy="645"/>
          </a:xfrm>
        </p:grpSpPr>
        <p:sp>
          <p:nvSpPr>
            <p:cNvPr id="50305" name="Text Box 7"/>
            <p:cNvSpPr txBox="1">
              <a:spLocks noChangeArrowheads="1"/>
            </p:cNvSpPr>
            <p:nvPr/>
          </p:nvSpPr>
          <p:spPr bwMode="auto">
            <a:xfrm>
              <a:off x="4667" y="3725"/>
              <a:ext cx="86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 mailbox</a:t>
              </a:r>
              <a:endParaRPr lang="en-US" altLang="x-none" sz="2400"/>
            </a:p>
          </p:txBody>
        </p:sp>
        <p:grpSp>
          <p:nvGrpSpPr>
            <p:cNvPr id="50306" name="Group 8"/>
            <p:cNvGrpSpPr>
              <a:grpSpLocks/>
            </p:cNvGrpSpPr>
            <p:nvPr/>
          </p:nvGrpSpPr>
          <p:grpSpPr bwMode="auto">
            <a:xfrm>
              <a:off x="4458" y="3408"/>
              <a:ext cx="450" cy="120"/>
              <a:chOff x="4314" y="3444"/>
              <a:chExt cx="450" cy="120"/>
            </a:xfrm>
          </p:grpSpPr>
          <p:sp>
            <p:nvSpPr>
              <p:cNvPr id="50309" name="Rectangle 9"/>
              <p:cNvSpPr>
                <a:spLocks noChangeArrowheads="1"/>
              </p:cNvSpPr>
              <p:nvPr/>
            </p:nvSpPr>
            <p:spPr bwMode="auto">
              <a:xfrm>
                <a:off x="4314" y="3444"/>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10" name="Line 10"/>
              <p:cNvSpPr>
                <a:spLocks noChangeShapeType="1"/>
              </p:cNvSpPr>
              <p:nvPr/>
            </p:nvSpPr>
            <p:spPr bwMode="auto">
              <a:xfrm>
                <a:off x="4363"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1" name="Line 11"/>
              <p:cNvSpPr>
                <a:spLocks noChangeShapeType="1"/>
              </p:cNvSpPr>
              <p:nvPr/>
            </p:nvSpPr>
            <p:spPr bwMode="auto">
              <a:xfrm flipH="1">
                <a:off x="4472" y="3471"/>
                <a:ext cx="6"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2" name="Line 12"/>
              <p:cNvSpPr>
                <a:spLocks noChangeShapeType="1"/>
              </p:cNvSpPr>
              <p:nvPr/>
            </p:nvSpPr>
            <p:spPr bwMode="auto">
              <a:xfrm>
                <a:off x="4527" y="347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3" name="Line 13"/>
              <p:cNvSpPr>
                <a:spLocks noChangeShapeType="1"/>
              </p:cNvSpPr>
              <p:nvPr/>
            </p:nvSpPr>
            <p:spPr bwMode="auto">
              <a:xfrm>
                <a:off x="4584"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4" name="Line 14"/>
              <p:cNvSpPr>
                <a:spLocks noChangeShapeType="1"/>
              </p:cNvSpPr>
              <p:nvPr/>
            </p:nvSpPr>
            <p:spPr bwMode="auto">
              <a:xfrm>
                <a:off x="4645"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5" name="Line 15"/>
              <p:cNvSpPr>
                <a:spLocks noChangeShapeType="1"/>
              </p:cNvSpPr>
              <p:nvPr/>
            </p:nvSpPr>
            <p:spPr bwMode="auto">
              <a:xfrm>
                <a:off x="4701"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6" name="Line 16"/>
              <p:cNvSpPr>
                <a:spLocks noChangeShapeType="1"/>
              </p:cNvSpPr>
              <p:nvPr/>
            </p:nvSpPr>
            <p:spPr bwMode="auto">
              <a:xfrm>
                <a:off x="4416"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0307" name="Rectangle 17"/>
            <p:cNvSpPr>
              <a:spLocks noChangeArrowheads="1"/>
            </p:cNvSpPr>
            <p:nvPr/>
          </p:nvSpPr>
          <p:spPr bwMode="auto">
            <a:xfrm>
              <a:off x="4472" y="3779"/>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8" name="Text Box 18"/>
            <p:cNvSpPr txBox="1">
              <a:spLocks noChangeArrowheads="1"/>
            </p:cNvSpPr>
            <p:nvPr/>
          </p:nvSpPr>
          <p:spPr bwMode="auto">
            <a:xfrm>
              <a:off x="4564" y="3335"/>
              <a:ext cx="988"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r"/>
              <a:r>
                <a:rPr lang="en-US" altLang="x-none" sz="1600">
                  <a:latin typeface="Comic Sans MS" charset="0"/>
                </a:rPr>
                <a:t>outgoing </a:t>
              </a:r>
            </a:p>
            <a:p>
              <a:pPr algn="r"/>
              <a:r>
                <a:rPr lang="en-US" altLang="x-none" sz="1600">
                  <a:latin typeface="Comic Sans MS" charset="0"/>
                </a:rPr>
                <a:t>message queue</a:t>
              </a:r>
              <a:endParaRPr lang="en-US" altLang="x-none" sz="2400"/>
            </a:p>
          </p:txBody>
        </p:sp>
      </p:grpSp>
      <p:sp>
        <p:nvSpPr>
          <p:cNvPr id="50183" name="Line 19"/>
          <p:cNvSpPr>
            <a:spLocks noChangeShapeType="1"/>
          </p:cNvSpPr>
          <p:nvPr/>
        </p:nvSpPr>
        <p:spPr bwMode="auto">
          <a:xfrm>
            <a:off x="6288088" y="3122613"/>
            <a:ext cx="992187" cy="655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184" name="Group 20"/>
          <p:cNvGrpSpPr>
            <a:grpSpLocks/>
          </p:cNvGrpSpPr>
          <p:nvPr/>
        </p:nvGrpSpPr>
        <p:grpSpPr bwMode="auto">
          <a:xfrm>
            <a:off x="7516813" y="3124200"/>
            <a:ext cx="312737" cy="776288"/>
            <a:chOff x="4180" y="783"/>
            <a:chExt cx="150" cy="307"/>
          </a:xfrm>
        </p:grpSpPr>
        <p:sp>
          <p:nvSpPr>
            <p:cNvPr id="50297" name="AutoShape 21"/>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8" name="Rectangle 22"/>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9" name="Rectangle 2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0" name="AutoShape 2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1" name="Line 25"/>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02" name="Line 26"/>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03" name="Rectangle 2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4" name="Rectangle 28"/>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185" name="Group 29"/>
          <p:cNvGrpSpPr>
            <a:grpSpLocks/>
          </p:cNvGrpSpPr>
          <p:nvPr/>
        </p:nvGrpSpPr>
        <p:grpSpPr bwMode="auto">
          <a:xfrm>
            <a:off x="7256463" y="3500438"/>
            <a:ext cx="798512" cy="871537"/>
            <a:chOff x="4255" y="2627"/>
            <a:chExt cx="571" cy="661"/>
          </a:xfrm>
        </p:grpSpPr>
        <p:sp>
          <p:nvSpPr>
            <p:cNvPr id="50282" name="Rectangle 30"/>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3" name="Text Box 31"/>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dirty="0">
                  <a:latin typeface="Comic Sans MS" charset="0"/>
                </a:rPr>
                <a:t>mail</a:t>
              </a:r>
            </a:p>
            <a:p>
              <a:r>
                <a:rPr lang="en-US" altLang="x-none" sz="1600" dirty="0">
                  <a:latin typeface="Comic Sans MS" charset="0"/>
                </a:rPr>
                <a:t>server</a:t>
              </a:r>
              <a:endParaRPr lang="en-US" altLang="x-none" sz="2400" dirty="0"/>
            </a:p>
          </p:txBody>
        </p:sp>
        <p:sp>
          <p:nvSpPr>
            <p:cNvPr id="50284" name="Rectangle 32"/>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5" name="Line 33"/>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6" name="Line 34"/>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7" name="Line 35"/>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8" name="Line 36"/>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9" name="Line 37"/>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0" name="Line 38"/>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1" name="Line 39"/>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2" name="Rectangle 40"/>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3" name="Rectangle 41"/>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4" name="Rectangle 42"/>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5" name="Rectangle 43"/>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6" name="Rectangle 44"/>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186" name="Group 45"/>
          <p:cNvGrpSpPr>
            <a:grpSpLocks/>
          </p:cNvGrpSpPr>
          <p:nvPr/>
        </p:nvGrpSpPr>
        <p:grpSpPr bwMode="auto">
          <a:xfrm>
            <a:off x="7900988" y="2784475"/>
            <a:ext cx="711200" cy="682625"/>
            <a:chOff x="4308" y="290"/>
            <a:chExt cx="507" cy="518"/>
          </a:xfrm>
        </p:grpSpPr>
        <p:graphicFrame>
          <p:nvGraphicFramePr>
            <p:cNvPr id="50278" name="Object 4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431" name="Clip" r:id="rId5" imgW="1307079" imgH="1083682" progId="MS_ClipArt_Gallery.2">
                    <p:embed/>
                  </p:oleObj>
                </mc:Choice>
                <mc:Fallback>
                  <p:oleObj name="Clip" r:id="rId5" imgW="1307079" imgH="1083682" progId="MS_ClipArt_Gallery.2">
                    <p:embed/>
                    <p:pic>
                      <p:nvPicPr>
                        <p:cNvPr id="0" name="Object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9" name="Group 47"/>
            <p:cNvGrpSpPr>
              <a:grpSpLocks/>
            </p:cNvGrpSpPr>
            <p:nvPr/>
          </p:nvGrpSpPr>
          <p:grpSpPr bwMode="auto">
            <a:xfrm>
              <a:off x="4308" y="367"/>
              <a:ext cx="507" cy="441"/>
              <a:chOff x="4155" y="817"/>
              <a:chExt cx="591" cy="441"/>
            </a:xfrm>
          </p:grpSpPr>
          <p:sp>
            <p:nvSpPr>
              <p:cNvPr id="50280" name="Rectangle 48"/>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1" name="Text Box 49"/>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7" name="Group 50"/>
          <p:cNvGrpSpPr>
            <a:grpSpLocks/>
          </p:cNvGrpSpPr>
          <p:nvPr/>
        </p:nvGrpSpPr>
        <p:grpSpPr bwMode="auto">
          <a:xfrm>
            <a:off x="8102600" y="3622675"/>
            <a:ext cx="711200" cy="684213"/>
            <a:chOff x="4308" y="290"/>
            <a:chExt cx="507" cy="518"/>
          </a:xfrm>
        </p:grpSpPr>
        <p:graphicFrame>
          <p:nvGraphicFramePr>
            <p:cNvPr id="50274" name="Object 51"/>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432" name="Clip" r:id="rId7" imgW="1307079" imgH="1083682" progId="MS_ClipArt_Gallery.2">
                    <p:embed/>
                  </p:oleObj>
                </mc:Choice>
                <mc:Fallback>
                  <p:oleObj name="Clip" r:id="rId7" imgW="1307079" imgH="1083682" progId="MS_ClipArt_Gallery.2">
                    <p:embed/>
                    <p:pic>
                      <p:nvPicPr>
                        <p:cNvPr id="0" name="Object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5" name="Group 52"/>
            <p:cNvGrpSpPr>
              <a:grpSpLocks/>
            </p:cNvGrpSpPr>
            <p:nvPr/>
          </p:nvGrpSpPr>
          <p:grpSpPr bwMode="auto">
            <a:xfrm>
              <a:off x="4308" y="367"/>
              <a:ext cx="507" cy="441"/>
              <a:chOff x="4155" y="817"/>
              <a:chExt cx="591" cy="441"/>
            </a:xfrm>
          </p:grpSpPr>
          <p:sp>
            <p:nvSpPr>
              <p:cNvPr id="50276" name="Rectangle 53"/>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77" name="Text Box 54"/>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8" name="Group 55"/>
          <p:cNvGrpSpPr>
            <a:grpSpLocks/>
          </p:cNvGrpSpPr>
          <p:nvPr/>
        </p:nvGrpSpPr>
        <p:grpSpPr bwMode="auto">
          <a:xfrm>
            <a:off x="7900988" y="4494213"/>
            <a:ext cx="711200" cy="682625"/>
            <a:chOff x="4308" y="290"/>
            <a:chExt cx="507" cy="518"/>
          </a:xfrm>
        </p:grpSpPr>
        <p:graphicFrame>
          <p:nvGraphicFramePr>
            <p:cNvPr id="50270" name="Object 5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433" name="Clip" r:id="rId8" imgW="1307079" imgH="1083682" progId="MS_ClipArt_Gallery.2">
                    <p:embed/>
                  </p:oleObj>
                </mc:Choice>
                <mc:Fallback>
                  <p:oleObj name="Clip" r:id="rId8" imgW="1307079" imgH="1083682" progId="MS_ClipArt_Gallery.2">
                    <p:embed/>
                    <p:pic>
                      <p:nvPicPr>
                        <p:cNvPr id="0" name="Object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1" name="Group 57"/>
            <p:cNvGrpSpPr>
              <a:grpSpLocks/>
            </p:cNvGrpSpPr>
            <p:nvPr/>
          </p:nvGrpSpPr>
          <p:grpSpPr bwMode="auto">
            <a:xfrm>
              <a:off x="4308" y="367"/>
              <a:ext cx="507" cy="441"/>
              <a:chOff x="4155" y="817"/>
              <a:chExt cx="591" cy="441"/>
            </a:xfrm>
          </p:grpSpPr>
          <p:sp>
            <p:nvSpPr>
              <p:cNvPr id="50272" name="Rectangle 58"/>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73" name="Text Box 59"/>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9" name="Group 60"/>
          <p:cNvGrpSpPr>
            <a:grpSpLocks/>
          </p:cNvGrpSpPr>
          <p:nvPr/>
        </p:nvGrpSpPr>
        <p:grpSpPr bwMode="auto">
          <a:xfrm>
            <a:off x="5491163" y="4295775"/>
            <a:ext cx="800100" cy="1247775"/>
            <a:chOff x="3451" y="2522"/>
            <a:chExt cx="571" cy="946"/>
          </a:xfrm>
        </p:grpSpPr>
        <p:grpSp>
          <p:nvGrpSpPr>
            <p:cNvPr id="50245" name="Group 61"/>
            <p:cNvGrpSpPr>
              <a:grpSpLocks/>
            </p:cNvGrpSpPr>
            <p:nvPr/>
          </p:nvGrpSpPr>
          <p:grpSpPr bwMode="auto">
            <a:xfrm>
              <a:off x="3631" y="2522"/>
              <a:ext cx="224" cy="588"/>
              <a:chOff x="4180" y="783"/>
              <a:chExt cx="150" cy="307"/>
            </a:xfrm>
          </p:grpSpPr>
          <p:sp>
            <p:nvSpPr>
              <p:cNvPr id="50262" name="AutoShape 62"/>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3" name="Rectangle 63"/>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4" name="Rectangle 6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5" name="AutoShape 6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6" name="Line 66"/>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67" name="Line 67"/>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68" name="Rectangle 6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9" name="Rectangle 69"/>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246" name="Group 70"/>
            <p:cNvGrpSpPr>
              <a:grpSpLocks/>
            </p:cNvGrpSpPr>
            <p:nvPr/>
          </p:nvGrpSpPr>
          <p:grpSpPr bwMode="auto">
            <a:xfrm>
              <a:off x="3451" y="2807"/>
              <a:ext cx="571" cy="661"/>
              <a:chOff x="4255" y="2627"/>
              <a:chExt cx="571" cy="661"/>
            </a:xfrm>
          </p:grpSpPr>
          <p:sp>
            <p:nvSpPr>
              <p:cNvPr id="50247" name="Rectangle 71"/>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8" name="Text Box 72"/>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50249" name="Rectangle 73"/>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0" name="Line 74"/>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1" name="Line 75"/>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2" name="Line 76"/>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3" name="Line 77"/>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4" name="Line 78"/>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5" name="Line 79"/>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6" name="Line 80"/>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7" name="Rectangle 81"/>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8" name="Rectangle 82"/>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9" name="Rectangle 83"/>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0" name="Rectangle 84"/>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1" name="Rectangle 85"/>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50190" name="Group 86"/>
          <p:cNvGrpSpPr>
            <a:grpSpLocks/>
          </p:cNvGrpSpPr>
          <p:nvPr/>
        </p:nvGrpSpPr>
        <p:grpSpPr bwMode="auto">
          <a:xfrm>
            <a:off x="7388225" y="5648325"/>
            <a:ext cx="706438" cy="682625"/>
            <a:chOff x="4308" y="290"/>
            <a:chExt cx="505" cy="518"/>
          </a:xfrm>
        </p:grpSpPr>
        <p:graphicFrame>
          <p:nvGraphicFramePr>
            <p:cNvPr id="50241" name="Object 87"/>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434" name="Clip" r:id="rId9" imgW="1307079" imgH="1083682" progId="MS_ClipArt_Gallery.2">
                    <p:embed/>
                  </p:oleObj>
                </mc:Choice>
                <mc:Fallback>
                  <p:oleObj name="Clip" r:id="rId9" imgW="1307079" imgH="1083682" progId="MS_ClipArt_Gallery.2">
                    <p:embed/>
                    <p:pic>
                      <p:nvPicPr>
                        <p:cNvPr id="0" name="Object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42" name="Group 88"/>
            <p:cNvGrpSpPr>
              <a:grpSpLocks/>
            </p:cNvGrpSpPr>
            <p:nvPr/>
          </p:nvGrpSpPr>
          <p:grpSpPr bwMode="auto">
            <a:xfrm>
              <a:off x="4308" y="367"/>
              <a:ext cx="505" cy="441"/>
              <a:chOff x="4155" y="817"/>
              <a:chExt cx="589" cy="441"/>
            </a:xfrm>
          </p:grpSpPr>
          <p:sp>
            <p:nvSpPr>
              <p:cNvPr id="50243" name="Rectangle 89"/>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4" name="Text Box 90"/>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91" name="Group 91"/>
          <p:cNvGrpSpPr>
            <a:grpSpLocks/>
          </p:cNvGrpSpPr>
          <p:nvPr/>
        </p:nvGrpSpPr>
        <p:grpSpPr bwMode="auto">
          <a:xfrm>
            <a:off x="5568950" y="5797550"/>
            <a:ext cx="709613" cy="682625"/>
            <a:chOff x="4308" y="290"/>
            <a:chExt cx="507" cy="518"/>
          </a:xfrm>
        </p:grpSpPr>
        <p:graphicFrame>
          <p:nvGraphicFramePr>
            <p:cNvPr id="50237" name="Object 92"/>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435" name="Clip" r:id="rId10" imgW="1307079" imgH="1083682" progId="MS_ClipArt_Gallery.2">
                    <p:embed/>
                  </p:oleObj>
                </mc:Choice>
                <mc:Fallback>
                  <p:oleObj name="Clip" r:id="rId10" imgW="1307079" imgH="1083682" progId="MS_ClipArt_Gallery.2">
                    <p:embed/>
                    <p:pic>
                      <p:nvPicPr>
                        <p:cNvPr id="0" name="Object 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38" name="Group 93"/>
            <p:cNvGrpSpPr>
              <a:grpSpLocks/>
            </p:cNvGrpSpPr>
            <p:nvPr/>
          </p:nvGrpSpPr>
          <p:grpSpPr bwMode="auto">
            <a:xfrm>
              <a:off x="4308" y="367"/>
              <a:ext cx="507" cy="441"/>
              <a:chOff x="4155" y="817"/>
              <a:chExt cx="591" cy="441"/>
            </a:xfrm>
          </p:grpSpPr>
          <p:sp>
            <p:nvSpPr>
              <p:cNvPr id="50239" name="Rectangle 94"/>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0" name="Text Box 95"/>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92" name="Group 96"/>
          <p:cNvGrpSpPr>
            <a:grpSpLocks/>
          </p:cNvGrpSpPr>
          <p:nvPr/>
        </p:nvGrpSpPr>
        <p:grpSpPr bwMode="auto">
          <a:xfrm>
            <a:off x="5491163" y="2420938"/>
            <a:ext cx="800100" cy="1247775"/>
            <a:chOff x="3451" y="2522"/>
            <a:chExt cx="571" cy="946"/>
          </a:xfrm>
        </p:grpSpPr>
        <p:grpSp>
          <p:nvGrpSpPr>
            <p:cNvPr id="50212" name="Group 97"/>
            <p:cNvGrpSpPr>
              <a:grpSpLocks/>
            </p:cNvGrpSpPr>
            <p:nvPr/>
          </p:nvGrpSpPr>
          <p:grpSpPr bwMode="auto">
            <a:xfrm>
              <a:off x="3631" y="2522"/>
              <a:ext cx="224" cy="588"/>
              <a:chOff x="4180" y="783"/>
              <a:chExt cx="150" cy="307"/>
            </a:xfrm>
          </p:grpSpPr>
          <p:sp>
            <p:nvSpPr>
              <p:cNvPr id="50229" name="AutoShape 98"/>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0" name="Rectangle 99"/>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1" name="Rectangle 10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2" name="AutoShape 10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3" name="Line 102"/>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34" name="Line 103"/>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35" name="Rectangle 10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6" name="Rectangle 105"/>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213" name="Group 106"/>
            <p:cNvGrpSpPr>
              <a:grpSpLocks/>
            </p:cNvGrpSpPr>
            <p:nvPr/>
          </p:nvGrpSpPr>
          <p:grpSpPr bwMode="auto">
            <a:xfrm>
              <a:off x="3451" y="2807"/>
              <a:ext cx="571" cy="661"/>
              <a:chOff x="4255" y="2627"/>
              <a:chExt cx="571" cy="661"/>
            </a:xfrm>
          </p:grpSpPr>
          <p:sp>
            <p:nvSpPr>
              <p:cNvPr id="50214" name="Rectangle 107"/>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5" name="Text Box 108"/>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50216" name="Rectangle 109"/>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7" name="Line 110"/>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8" name="Line 111"/>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9" name="Line 112"/>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0" name="Line 113"/>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1" name="Line 114"/>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2" name="Line 115"/>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3" name="Line 116"/>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4" name="Rectangle 117"/>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5" name="Rectangle 118"/>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6" name="Rectangle 119"/>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7" name="Rectangle 120"/>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8" name="Rectangle 121"/>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50193" name="Group 124"/>
          <p:cNvGrpSpPr>
            <a:grpSpLocks/>
          </p:cNvGrpSpPr>
          <p:nvPr/>
        </p:nvGrpSpPr>
        <p:grpSpPr bwMode="auto">
          <a:xfrm>
            <a:off x="6559550" y="2090738"/>
            <a:ext cx="706438" cy="582612"/>
            <a:chOff x="4155" y="817"/>
            <a:chExt cx="589" cy="441"/>
          </a:xfrm>
        </p:grpSpPr>
        <p:sp>
          <p:nvSpPr>
            <p:cNvPr id="50210" name="Rectangle 125"/>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1" name="Text Box 126"/>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sp>
        <p:nvSpPr>
          <p:cNvPr id="50194" name="Line 127"/>
          <p:cNvSpPr>
            <a:spLocks noChangeShapeType="1"/>
          </p:cNvSpPr>
          <p:nvPr/>
        </p:nvSpPr>
        <p:spPr bwMode="auto">
          <a:xfrm flipV="1">
            <a:off x="6288088" y="4119563"/>
            <a:ext cx="992187" cy="90170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195" name="Line 128"/>
          <p:cNvSpPr>
            <a:spLocks noChangeShapeType="1"/>
          </p:cNvSpPr>
          <p:nvPr/>
        </p:nvSpPr>
        <p:spPr bwMode="auto">
          <a:xfrm flipH="1" flipV="1">
            <a:off x="5632450" y="3684588"/>
            <a:ext cx="0" cy="1036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196" name="Group 129"/>
          <p:cNvGrpSpPr>
            <a:grpSpLocks/>
          </p:cNvGrpSpPr>
          <p:nvPr/>
        </p:nvGrpSpPr>
        <p:grpSpPr bwMode="auto">
          <a:xfrm>
            <a:off x="6313488" y="4362450"/>
            <a:ext cx="1031875" cy="458788"/>
            <a:chOff x="3702" y="2537"/>
            <a:chExt cx="737" cy="347"/>
          </a:xfrm>
        </p:grpSpPr>
        <p:sp>
          <p:nvSpPr>
            <p:cNvPr id="50208" name="Rectangle 130"/>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9" name="Text Box 131"/>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50197" name="Group 132"/>
          <p:cNvGrpSpPr>
            <a:grpSpLocks/>
          </p:cNvGrpSpPr>
          <p:nvPr/>
        </p:nvGrpSpPr>
        <p:grpSpPr bwMode="auto">
          <a:xfrm>
            <a:off x="6280150" y="3319463"/>
            <a:ext cx="1031875" cy="457200"/>
            <a:chOff x="3702" y="2537"/>
            <a:chExt cx="737" cy="347"/>
          </a:xfrm>
        </p:grpSpPr>
        <p:sp>
          <p:nvSpPr>
            <p:cNvPr id="50206" name="Rectangle 133"/>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7" name="Text Box 134"/>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50198" name="Group 135"/>
          <p:cNvGrpSpPr>
            <a:grpSpLocks/>
          </p:cNvGrpSpPr>
          <p:nvPr/>
        </p:nvGrpSpPr>
        <p:grpSpPr bwMode="auto">
          <a:xfrm>
            <a:off x="5111750" y="3911600"/>
            <a:ext cx="1031875" cy="458788"/>
            <a:chOff x="3702" y="2537"/>
            <a:chExt cx="737" cy="347"/>
          </a:xfrm>
        </p:grpSpPr>
        <p:sp>
          <p:nvSpPr>
            <p:cNvPr id="50204" name="Rectangle 136"/>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5" name="Text Box 137"/>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sp>
        <p:nvSpPr>
          <p:cNvPr id="50199" name="Line 138"/>
          <p:cNvSpPr>
            <a:spLocks noChangeShapeType="1"/>
          </p:cNvSpPr>
          <p:nvPr/>
        </p:nvSpPr>
        <p:spPr bwMode="auto">
          <a:xfrm>
            <a:off x="6297613" y="5494338"/>
            <a:ext cx="1152525" cy="504825"/>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200" name="Group 139"/>
          <p:cNvGrpSpPr>
            <a:grpSpLocks/>
          </p:cNvGrpSpPr>
          <p:nvPr/>
        </p:nvGrpSpPr>
        <p:grpSpPr bwMode="auto">
          <a:xfrm>
            <a:off x="6491288" y="5464175"/>
            <a:ext cx="758825" cy="773113"/>
            <a:chOff x="3798" y="2580"/>
            <a:chExt cx="540" cy="586"/>
          </a:xfrm>
        </p:grpSpPr>
        <p:sp>
          <p:nvSpPr>
            <p:cNvPr id="50202" name="Rectangle 140"/>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3" name="Text Box 141"/>
            <p:cNvSpPr txBox="1">
              <a:spLocks noChangeArrowheads="1"/>
            </p:cNvSpPr>
            <p:nvPr/>
          </p:nvSpPr>
          <p:spPr bwMode="auto">
            <a:xfrm>
              <a:off x="3831" y="2612"/>
              <a:ext cx="482" cy="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solidFill>
                    <a:srgbClr val="FF0000"/>
                  </a:solidFill>
                  <a:latin typeface="Comic Sans MS" charset="0"/>
                </a:rPr>
                <a:t>POP3,</a:t>
              </a:r>
            </a:p>
            <a:p>
              <a:r>
                <a:rPr lang="en-US" altLang="x-none" sz="1400">
                  <a:solidFill>
                    <a:srgbClr val="FF0000"/>
                  </a:solidFill>
                  <a:latin typeface="Comic Sans MS" charset="0"/>
                </a:rPr>
                <a:t>IMAP</a:t>
              </a:r>
              <a:br>
                <a:rPr lang="en-US" altLang="x-none" sz="1400">
                  <a:solidFill>
                    <a:srgbClr val="FF0000"/>
                  </a:solidFill>
                  <a:latin typeface="Comic Sans MS" charset="0"/>
                </a:rPr>
              </a:br>
              <a:r>
                <a:rPr lang="en-US" altLang="x-none" sz="1400">
                  <a:solidFill>
                    <a:srgbClr val="FF0000"/>
                  </a:solidFill>
                  <a:latin typeface="Comic Sans MS" charset="0"/>
                </a:rPr>
                <a:t>SMTP</a:t>
              </a:r>
              <a:endParaRPr lang="en-US" altLang="x-none" sz="1400"/>
            </a:p>
          </p:txBody>
        </p:sp>
      </p:grpSp>
      <p:sp>
        <p:nvSpPr>
          <p:cNvPr id="50201" name="Text Box 143"/>
          <p:cNvSpPr txBox="1">
            <a:spLocks noChangeArrowheads="1"/>
          </p:cNvSpPr>
          <p:nvPr/>
        </p:nvSpPr>
        <p:spPr bwMode="auto">
          <a:xfrm>
            <a:off x="523875" y="6469063"/>
            <a:ext cx="37337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b="1" dirty="0">
                <a:solidFill>
                  <a:schemeClr val="accent2"/>
                </a:solidFill>
              </a:rPr>
              <a:t>Command: %telnet </a:t>
            </a:r>
            <a:r>
              <a:rPr lang="en-US" altLang="zh-CN" sz="1600" b="1" dirty="0" err="1">
                <a:solidFill>
                  <a:schemeClr val="accent2"/>
                </a:solidFill>
              </a:rPr>
              <a:t>smtp.xmu.edu.cn</a:t>
            </a:r>
            <a:r>
              <a:rPr lang="zh-CN" altLang="en-US" sz="1600" b="1" dirty="0">
                <a:solidFill>
                  <a:schemeClr val="accent2"/>
                </a:solidFill>
              </a:rPr>
              <a:t> </a:t>
            </a:r>
            <a:r>
              <a:rPr lang="en-US" altLang="zh-CN" sz="1600" b="1" dirty="0">
                <a:solidFill>
                  <a:schemeClr val="accent2"/>
                </a:solidFill>
              </a:rPr>
              <a:t>25</a:t>
            </a:r>
            <a:endParaRPr lang="en-US" altLang="x-none" sz="1600" b="1" dirty="0">
              <a:solidFill>
                <a:schemeClr val="accen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4"/>
          <p:cNvSpPr>
            <a:spLocks noGrp="1"/>
          </p:cNvSpPr>
          <p:nvPr>
            <p:ph type="sldNum" sz="quarter" idx="10"/>
          </p:nvPr>
        </p:nvSpPr>
        <p:spPr>
          <a:xfrm>
            <a:off x="7021130" y="6411913"/>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3">
                <a:solidFill>
                  <a:schemeClr val="tx1"/>
                </a:solidFill>
                <a:latin typeface="Times New Roman" charset="0"/>
                <a:ea typeface="ＭＳ Ｐゴシック" charset="-128"/>
              </a:defRPr>
            </a:lvl1pPr>
            <a:lvl2pPr marL="743990" indent="-286150">
              <a:defRPr sz="2403">
                <a:solidFill>
                  <a:schemeClr val="tx1"/>
                </a:solidFill>
                <a:latin typeface="Times New Roman" charset="0"/>
                <a:ea typeface="ＭＳ Ｐゴシック" charset="-128"/>
              </a:defRPr>
            </a:lvl2pPr>
            <a:lvl3pPr marL="1144600" indent="-228920">
              <a:defRPr sz="2403">
                <a:solidFill>
                  <a:schemeClr val="tx1"/>
                </a:solidFill>
                <a:latin typeface="Times New Roman" charset="0"/>
                <a:ea typeface="ＭＳ Ｐゴシック" charset="-128"/>
              </a:defRPr>
            </a:lvl3pPr>
            <a:lvl4pPr marL="1602440" indent="-228920">
              <a:defRPr sz="2403">
                <a:solidFill>
                  <a:schemeClr val="tx1"/>
                </a:solidFill>
                <a:latin typeface="Times New Roman" charset="0"/>
                <a:ea typeface="ＭＳ Ｐゴシック" charset="-128"/>
              </a:defRPr>
            </a:lvl4pPr>
            <a:lvl5pPr marL="2060280" indent="-228920">
              <a:defRPr sz="2403">
                <a:solidFill>
                  <a:schemeClr val="tx1"/>
                </a:solidFill>
                <a:latin typeface="Times New Roman" charset="0"/>
                <a:ea typeface="ＭＳ Ｐゴシック" charset="-128"/>
              </a:defRPr>
            </a:lvl5pPr>
            <a:lvl6pPr marL="2518120" indent="-228920" algn="ctr" eaLnBrk="0" fontAlgn="base" hangingPunct="0">
              <a:spcBef>
                <a:spcPct val="0"/>
              </a:spcBef>
              <a:spcAft>
                <a:spcPct val="0"/>
              </a:spcAft>
              <a:defRPr sz="2403">
                <a:solidFill>
                  <a:schemeClr val="tx1"/>
                </a:solidFill>
                <a:latin typeface="Times New Roman" charset="0"/>
                <a:ea typeface="ＭＳ Ｐゴシック" charset="-128"/>
              </a:defRPr>
            </a:lvl6pPr>
            <a:lvl7pPr marL="2975961" indent="-228920" algn="ctr" eaLnBrk="0" fontAlgn="base" hangingPunct="0">
              <a:spcBef>
                <a:spcPct val="0"/>
              </a:spcBef>
              <a:spcAft>
                <a:spcPct val="0"/>
              </a:spcAft>
              <a:defRPr sz="2403">
                <a:solidFill>
                  <a:schemeClr val="tx1"/>
                </a:solidFill>
                <a:latin typeface="Times New Roman" charset="0"/>
                <a:ea typeface="ＭＳ Ｐゴシック" charset="-128"/>
              </a:defRPr>
            </a:lvl7pPr>
            <a:lvl8pPr marL="3433801" indent="-228920" algn="ctr" eaLnBrk="0" fontAlgn="base" hangingPunct="0">
              <a:spcBef>
                <a:spcPct val="0"/>
              </a:spcBef>
              <a:spcAft>
                <a:spcPct val="0"/>
              </a:spcAft>
              <a:defRPr sz="2403">
                <a:solidFill>
                  <a:schemeClr val="tx1"/>
                </a:solidFill>
                <a:latin typeface="Times New Roman" charset="0"/>
                <a:ea typeface="ＭＳ Ｐゴシック" charset="-128"/>
              </a:defRPr>
            </a:lvl8pPr>
            <a:lvl9pPr marL="3891641" indent="-228920" algn="ctr" eaLnBrk="0" fontAlgn="base" hangingPunct="0">
              <a:spcBef>
                <a:spcPct val="0"/>
              </a:spcBef>
              <a:spcAft>
                <a:spcPct val="0"/>
              </a:spcAft>
              <a:defRPr sz="2403">
                <a:solidFill>
                  <a:schemeClr val="tx1"/>
                </a:solidFill>
                <a:latin typeface="Times New Roman" charset="0"/>
                <a:ea typeface="ＭＳ Ｐゴシック" charset="-128"/>
              </a:defRPr>
            </a:lvl9pPr>
          </a:lstStyle>
          <a:p>
            <a:pPr algn="r"/>
            <a:fld id="{296539F7-E93F-C747-A208-A337E5E81663}" type="slidenum">
              <a:rPr lang="en-US" altLang="x-none" sz="1402">
                <a:solidFill>
                  <a:srgbClr val="000000"/>
                </a:solidFill>
              </a:rPr>
              <a:pPr algn="r"/>
              <a:t>21</a:t>
            </a:fld>
            <a:endParaRPr lang="en-US" altLang="x-none" sz="1402" dirty="0">
              <a:solidFill>
                <a:srgbClr val="000000"/>
              </a:solidFill>
            </a:endParaRPr>
          </a:p>
        </p:txBody>
      </p:sp>
      <p:sp>
        <p:nvSpPr>
          <p:cNvPr id="134146" name="Rectangle 2"/>
          <p:cNvSpPr>
            <a:spLocks noGrp="1" noChangeArrowheads="1"/>
          </p:cNvSpPr>
          <p:nvPr>
            <p:ph type="title"/>
          </p:nvPr>
        </p:nvSpPr>
        <p:spPr>
          <a:xfrm>
            <a:off x="534141" y="157162"/>
            <a:ext cx="8376155" cy="1144588"/>
          </a:xfrm>
        </p:spPr>
        <p:txBody>
          <a:bodyPr/>
          <a:lstStyle/>
          <a:p>
            <a:r>
              <a:rPr lang="en-US" altLang="x-none" sz="3600" dirty="0">
                <a:ea typeface="ＭＳ Ｐゴシック" charset="-128"/>
              </a:rPr>
              <a:t>Example</a:t>
            </a:r>
            <a:r>
              <a:rPr lang="en-US" altLang="zh-CN" sz="3600" dirty="0">
                <a:ea typeface="ＭＳ Ｐゴシック" charset="-128"/>
              </a:rPr>
              <a:t> Protocol</a:t>
            </a:r>
            <a:r>
              <a:rPr lang="en-US" altLang="x-none" sz="3600" dirty="0">
                <a:ea typeface="ＭＳ Ｐゴシック" charset="-128"/>
              </a:rPr>
              <a:t>: TCP Connection Close Protocol</a:t>
            </a:r>
            <a:endParaRPr lang="en-US" altLang="x-none" sz="3605" dirty="0">
              <a:ea typeface="ＭＳ Ｐゴシック" charset="-128"/>
            </a:endParaRPr>
          </a:p>
        </p:txBody>
      </p:sp>
      <p:sp>
        <p:nvSpPr>
          <p:cNvPr id="7174" name="Rectangle 3"/>
          <p:cNvSpPr>
            <a:spLocks noGrp="1" noChangeArrowheads="1"/>
          </p:cNvSpPr>
          <p:nvPr>
            <p:ph type="body" sz="half" idx="1"/>
          </p:nvPr>
        </p:nvSpPr>
        <p:spPr/>
        <p:txBody>
          <a:bodyPr/>
          <a:lstStyle/>
          <a:p>
            <a:pPr>
              <a:buFont typeface="Wingdings" pitchFamily="2" charset="2"/>
              <a:buChar char="q"/>
            </a:pPr>
            <a:r>
              <a:rPr lang="en-US" altLang="zh-CN" sz="2403" dirty="0">
                <a:ea typeface="宋体" charset="-122"/>
              </a:rPr>
              <a:t>Why connection close?</a:t>
            </a:r>
          </a:p>
          <a:p>
            <a:pPr lvl="1">
              <a:buFont typeface="Courier New" panose="02070309020205020404" pitchFamily="49" charset="0"/>
              <a:buChar char="o"/>
            </a:pPr>
            <a:r>
              <a:rPr lang="en-US" altLang="zh-CN" sz="2003" dirty="0">
                <a:ea typeface="宋体" charset="-122"/>
              </a:rPr>
              <a:t>so that each side can release resource and remove state about the communication</a:t>
            </a:r>
          </a:p>
        </p:txBody>
      </p:sp>
      <p:graphicFrame>
        <p:nvGraphicFramePr>
          <p:cNvPr id="134148" name="Object 4"/>
          <p:cNvGraphicFramePr>
            <a:graphicFrameLocks noChangeAspect="1"/>
          </p:cNvGraphicFramePr>
          <p:nvPr/>
        </p:nvGraphicFramePr>
        <p:xfrm>
          <a:off x="5188797" y="1802723"/>
          <a:ext cx="486450" cy="386298"/>
        </p:xfrm>
        <a:graphic>
          <a:graphicData uri="http://schemas.openxmlformats.org/presentationml/2006/ole">
            <mc:AlternateContent xmlns:mc="http://schemas.openxmlformats.org/markup-compatibility/2006">
              <mc:Choice xmlns:v="urn:schemas-microsoft-com:vml" Requires="v">
                <p:oleObj spid="_x0000_s1503" name="Clip" r:id="rId4" imgW="1307079" imgH="1083682" progId="MS_ClipArt_Gallery.2">
                  <p:embed/>
                </p:oleObj>
              </mc:Choice>
              <mc:Fallback>
                <p:oleObj name="Clip" r:id="rId4"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8797" y="1802723"/>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4149" name="Text Box 5"/>
          <p:cNvSpPr txBox="1">
            <a:spLocks noChangeArrowheads="1"/>
          </p:cNvSpPr>
          <p:nvPr/>
        </p:nvSpPr>
        <p:spPr bwMode="auto">
          <a:xfrm>
            <a:off x="5667299" y="1802724"/>
            <a:ext cx="715367"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client</a:t>
            </a:r>
            <a:endParaRPr lang="en-US" altLang="x-none" sz="1001"/>
          </a:p>
        </p:txBody>
      </p:sp>
      <p:graphicFrame>
        <p:nvGraphicFramePr>
          <p:cNvPr id="134150" name="Object 9"/>
          <p:cNvGraphicFramePr>
            <a:graphicFrameLocks noChangeAspect="1"/>
          </p:cNvGraphicFramePr>
          <p:nvPr/>
        </p:nvGraphicFramePr>
        <p:xfrm>
          <a:off x="7849963" y="1812262"/>
          <a:ext cx="486450" cy="386298"/>
        </p:xfrm>
        <a:graphic>
          <a:graphicData uri="http://schemas.openxmlformats.org/presentationml/2006/ole">
            <mc:AlternateContent xmlns:mc="http://schemas.openxmlformats.org/markup-compatibility/2006">
              <mc:Choice xmlns:v="urn:schemas-microsoft-com:vml" Requires="v">
                <p:oleObj spid="_x0000_s1504" name="Clip" r:id="rId6" imgW="1307079" imgH="1083682" progId="MS_ClipArt_Gallery.2">
                  <p:embed/>
                </p:oleObj>
              </mc:Choice>
              <mc:Fallback>
                <p:oleObj name="Clip" r:id="rId6"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9963" y="1812262"/>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4151" name="Text Box 10"/>
          <p:cNvSpPr txBox="1">
            <a:spLocks noChangeArrowheads="1"/>
          </p:cNvSpPr>
          <p:nvPr/>
        </p:nvSpPr>
        <p:spPr bwMode="auto">
          <a:xfrm>
            <a:off x="7139365" y="1821800"/>
            <a:ext cx="801211"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server</a:t>
            </a:r>
            <a:endParaRPr lang="en-US" altLang="x-none" sz="1001"/>
          </a:p>
        </p:txBody>
      </p:sp>
      <p:grpSp>
        <p:nvGrpSpPr>
          <p:cNvPr id="2" name="Group 21"/>
          <p:cNvGrpSpPr>
            <a:grpSpLocks/>
          </p:cNvGrpSpPr>
          <p:nvPr/>
        </p:nvGrpSpPr>
        <p:grpSpPr bwMode="auto">
          <a:xfrm>
            <a:off x="4415727" y="2243072"/>
            <a:ext cx="4576149" cy="3500530"/>
            <a:chOff x="4409603" y="2238375"/>
            <a:chExt cx="4569802" cy="3495675"/>
          </a:xfrm>
        </p:grpSpPr>
        <p:grpSp>
          <p:nvGrpSpPr>
            <p:cNvPr id="134156" name="Group 6"/>
            <p:cNvGrpSpPr>
              <a:grpSpLocks/>
            </p:cNvGrpSpPr>
            <p:nvPr/>
          </p:nvGrpSpPr>
          <p:grpSpPr bwMode="auto">
            <a:xfrm>
              <a:off x="5594350" y="2466975"/>
              <a:ext cx="2598738" cy="590550"/>
              <a:chOff x="1967" y="1554"/>
              <a:chExt cx="1637" cy="372"/>
            </a:xfrm>
          </p:grpSpPr>
          <p:sp>
            <p:nvSpPr>
              <p:cNvPr id="134164" name="Line 7"/>
              <p:cNvSpPr>
                <a:spLocks noChangeShapeType="1"/>
              </p:cNvSpPr>
              <p:nvPr/>
            </p:nvSpPr>
            <p:spPr bwMode="auto">
              <a:xfrm>
                <a:off x="1967" y="1554"/>
                <a:ext cx="1596" cy="37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65" name="Text Box 8"/>
              <p:cNvSpPr txBox="1">
                <a:spLocks noChangeArrowheads="1"/>
              </p:cNvSpPr>
              <p:nvPr/>
            </p:nvSpPr>
            <p:spPr bwMode="auto">
              <a:xfrm rot="706751">
                <a:off x="2010" y="1579"/>
                <a:ext cx="159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Are you done too?</a:t>
                </a:r>
                <a:endParaRPr lang="en-US" altLang="x-none" sz="1001"/>
              </a:p>
            </p:txBody>
          </p:sp>
        </p:grpSp>
        <p:sp>
          <p:nvSpPr>
            <p:cNvPr id="134157" name="Line 11"/>
            <p:cNvSpPr>
              <a:spLocks noChangeShapeType="1"/>
            </p:cNvSpPr>
            <p:nvPr/>
          </p:nvSpPr>
          <p:spPr bwMode="auto">
            <a:xfrm flipH="1">
              <a:off x="8128000" y="2238375"/>
              <a:ext cx="0" cy="34099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58" name="Line 12"/>
            <p:cNvSpPr>
              <a:spLocks noChangeShapeType="1"/>
            </p:cNvSpPr>
            <p:nvPr/>
          </p:nvSpPr>
          <p:spPr bwMode="auto">
            <a:xfrm flipH="1">
              <a:off x="5613400" y="3609975"/>
              <a:ext cx="2495550" cy="7524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59" name="Text Box 13"/>
            <p:cNvSpPr txBox="1">
              <a:spLocks noChangeArrowheads="1"/>
            </p:cNvSpPr>
            <p:nvPr/>
          </p:nvSpPr>
          <p:spPr bwMode="auto">
            <a:xfrm rot="20673133">
              <a:off x="5492750" y="3703576"/>
              <a:ext cx="2732088" cy="30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too. Goodbye!</a:t>
              </a:r>
              <a:endParaRPr lang="en-US" altLang="x-none" sz="1001"/>
            </a:p>
          </p:txBody>
        </p:sp>
        <p:sp>
          <p:nvSpPr>
            <p:cNvPr id="134160" name="Line 14"/>
            <p:cNvSpPr>
              <a:spLocks noChangeShapeType="1"/>
            </p:cNvSpPr>
            <p:nvPr/>
          </p:nvSpPr>
          <p:spPr bwMode="auto">
            <a:xfrm>
              <a:off x="5584825" y="2390775"/>
              <a:ext cx="0" cy="33432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61" name="Text Box 15"/>
            <p:cNvSpPr txBox="1">
              <a:spLocks noChangeArrowheads="1"/>
            </p:cNvSpPr>
            <p:nvPr/>
          </p:nvSpPr>
          <p:spPr bwMode="auto">
            <a:xfrm>
              <a:off x="4409603" y="2270125"/>
              <a:ext cx="1213795"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init. close</a:t>
              </a:r>
            </a:p>
          </p:txBody>
        </p:sp>
        <p:sp>
          <p:nvSpPr>
            <p:cNvPr id="134162" name="Text Box 16"/>
            <p:cNvSpPr txBox="1">
              <a:spLocks noChangeArrowheads="1"/>
            </p:cNvSpPr>
            <p:nvPr/>
          </p:nvSpPr>
          <p:spPr bwMode="auto">
            <a:xfrm>
              <a:off x="8251321" y="3403600"/>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sp>
          <p:nvSpPr>
            <p:cNvPr id="134163" name="Text Box 17"/>
            <p:cNvSpPr txBox="1">
              <a:spLocks noChangeArrowheads="1"/>
            </p:cNvSpPr>
            <p:nvPr/>
          </p:nvSpPr>
          <p:spPr bwMode="auto">
            <a:xfrm>
              <a:off x="4763584" y="4167188"/>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grpSp>
      <p:sp>
        <p:nvSpPr>
          <p:cNvPr id="23" name="Text Box 18"/>
          <p:cNvSpPr txBox="1">
            <a:spLocks noChangeArrowheads="1"/>
          </p:cNvSpPr>
          <p:nvPr/>
        </p:nvSpPr>
        <p:spPr bwMode="auto">
          <a:xfrm>
            <a:off x="4395294" y="2567371"/>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4" name="Text Box 19"/>
          <p:cNvSpPr txBox="1">
            <a:spLocks noChangeArrowheads="1"/>
          </p:cNvSpPr>
          <p:nvPr/>
        </p:nvSpPr>
        <p:spPr bwMode="auto">
          <a:xfrm>
            <a:off x="8062744" y="3670627"/>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5" name="Text Box 20"/>
          <p:cNvSpPr txBox="1">
            <a:spLocks noChangeArrowheads="1"/>
          </p:cNvSpPr>
          <p:nvPr/>
        </p:nvSpPr>
        <p:spPr bwMode="auto">
          <a:xfrm>
            <a:off x="4417550" y="4441634"/>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Tree>
    <p:extLst>
      <p:ext uri="{BB962C8B-B14F-4D97-AF65-F5344CB8AC3E}">
        <p14:creationId xmlns:p14="http://schemas.microsoft.com/office/powerpoint/2010/main" val="2045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Number Placeholder 3"/>
          <p:cNvSpPr>
            <a:spLocks noGrp="1"/>
          </p:cNvSpPr>
          <p:nvPr>
            <p:ph type="sldNum" sz="quarter" idx="10"/>
          </p:nvPr>
        </p:nvSpPr>
        <p:spPr>
          <a:xfrm>
            <a:off x="6992874" y="6380226"/>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3">
                <a:solidFill>
                  <a:schemeClr val="tx1"/>
                </a:solidFill>
                <a:latin typeface="Times New Roman" charset="0"/>
                <a:ea typeface="ＭＳ Ｐゴシック" charset="-128"/>
              </a:defRPr>
            </a:lvl1pPr>
            <a:lvl2pPr marL="743990" indent="-286150">
              <a:defRPr sz="2403">
                <a:solidFill>
                  <a:schemeClr val="tx1"/>
                </a:solidFill>
                <a:latin typeface="Times New Roman" charset="0"/>
                <a:ea typeface="ＭＳ Ｐゴシック" charset="-128"/>
              </a:defRPr>
            </a:lvl2pPr>
            <a:lvl3pPr marL="1144600" indent="-228920">
              <a:defRPr sz="2403">
                <a:solidFill>
                  <a:schemeClr val="tx1"/>
                </a:solidFill>
                <a:latin typeface="Times New Roman" charset="0"/>
                <a:ea typeface="ＭＳ Ｐゴシック" charset="-128"/>
              </a:defRPr>
            </a:lvl3pPr>
            <a:lvl4pPr marL="1602440" indent="-228920">
              <a:defRPr sz="2403">
                <a:solidFill>
                  <a:schemeClr val="tx1"/>
                </a:solidFill>
                <a:latin typeface="Times New Roman" charset="0"/>
                <a:ea typeface="ＭＳ Ｐゴシック" charset="-128"/>
              </a:defRPr>
            </a:lvl4pPr>
            <a:lvl5pPr marL="2060280" indent="-228920">
              <a:defRPr sz="2403">
                <a:solidFill>
                  <a:schemeClr val="tx1"/>
                </a:solidFill>
                <a:latin typeface="Times New Roman" charset="0"/>
                <a:ea typeface="ＭＳ Ｐゴシック" charset="-128"/>
              </a:defRPr>
            </a:lvl5pPr>
            <a:lvl6pPr marL="2518120" indent="-228920" algn="ctr" eaLnBrk="0" fontAlgn="base" hangingPunct="0">
              <a:spcBef>
                <a:spcPct val="0"/>
              </a:spcBef>
              <a:spcAft>
                <a:spcPct val="0"/>
              </a:spcAft>
              <a:defRPr sz="2403">
                <a:solidFill>
                  <a:schemeClr val="tx1"/>
                </a:solidFill>
                <a:latin typeface="Times New Roman" charset="0"/>
                <a:ea typeface="ＭＳ Ｐゴシック" charset="-128"/>
              </a:defRPr>
            </a:lvl6pPr>
            <a:lvl7pPr marL="2975961" indent="-228920" algn="ctr" eaLnBrk="0" fontAlgn="base" hangingPunct="0">
              <a:spcBef>
                <a:spcPct val="0"/>
              </a:spcBef>
              <a:spcAft>
                <a:spcPct val="0"/>
              </a:spcAft>
              <a:defRPr sz="2403">
                <a:solidFill>
                  <a:schemeClr val="tx1"/>
                </a:solidFill>
                <a:latin typeface="Times New Roman" charset="0"/>
                <a:ea typeface="ＭＳ Ｐゴシック" charset="-128"/>
              </a:defRPr>
            </a:lvl7pPr>
            <a:lvl8pPr marL="3433801" indent="-228920" algn="ctr" eaLnBrk="0" fontAlgn="base" hangingPunct="0">
              <a:spcBef>
                <a:spcPct val="0"/>
              </a:spcBef>
              <a:spcAft>
                <a:spcPct val="0"/>
              </a:spcAft>
              <a:defRPr sz="2403">
                <a:solidFill>
                  <a:schemeClr val="tx1"/>
                </a:solidFill>
                <a:latin typeface="Times New Roman" charset="0"/>
                <a:ea typeface="ＭＳ Ｐゴシック" charset="-128"/>
              </a:defRPr>
            </a:lvl8pPr>
            <a:lvl9pPr marL="3891641" indent="-228920" algn="ctr" eaLnBrk="0" fontAlgn="base" hangingPunct="0">
              <a:spcBef>
                <a:spcPct val="0"/>
              </a:spcBef>
              <a:spcAft>
                <a:spcPct val="0"/>
              </a:spcAft>
              <a:defRPr sz="2403">
                <a:solidFill>
                  <a:schemeClr val="tx1"/>
                </a:solidFill>
                <a:latin typeface="Times New Roman" charset="0"/>
                <a:ea typeface="ＭＳ Ｐゴシック" charset="-128"/>
              </a:defRPr>
            </a:lvl9pPr>
          </a:lstStyle>
          <a:p>
            <a:pPr algn="r"/>
            <a:fld id="{44C6AAAA-34E6-5B4C-803C-A6F6AE5031B3}" type="slidenum">
              <a:rPr lang="en-US" altLang="x-none" sz="1402">
                <a:solidFill>
                  <a:srgbClr val="000000"/>
                </a:solidFill>
              </a:rPr>
              <a:pPr algn="r"/>
              <a:t>22</a:t>
            </a:fld>
            <a:endParaRPr lang="en-US" altLang="x-none" sz="1402">
              <a:solidFill>
                <a:srgbClr val="000000"/>
              </a:solidFill>
            </a:endParaRPr>
          </a:p>
        </p:txBody>
      </p:sp>
      <p:sp>
        <p:nvSpPr>
          <p:cNvPr id="136194" name="Rectangle 2"/>
          <p:cNvSpPr>
            <a:spLocks noGrp="1" noChangeArrowheads="1"/>
          </p:cNvSpPr>
          <p:nvPr>
            <p:ph type="title"/>
          </p:nvPr>
        </p:nvSpPr>
        <p:spPr/>
        <p:txBody>
          <a:bodyPr/>
          <a:lstStyle/>
          <a:p>
            <a:r>
              <a:rPr lang="en-US" altLang="x-none" sz="3204" dirty="0">
                <a:ea typeface="ＭＳ Ｐゴシック" charset="-128"/>
              </a:rPr>
              <a:t>General Case: The Two-Army Problem</a:t>
            </a:r>
          </a:p>
        </p:txBody>
      </p:sp>
      <p:pic>
        <p:nvPicPr>
          <p:cNvPr id="136195" name="Picture 3"/>
          <p:cNvPicPr>
            <a:picLocks noGrp="1" noChangeAspect="1" noChangeArrowheads="1"/>
          </p:cNvPicPr>
          <p:nvPr>
            <p:ph type="body" idx="1"/>
          </p:nvPr>
        </p:nvPicPr>
        <p:blipFill>
          <a:blip r:embed="rId3">
            <a:extLst>
              <a:ext uri="{28A0092B-C50C-407E-A947-70E740481C1C}">
                <a14:useLocalDpi xmlns:a14="http://schemas.microsoft.com/office/drawing/2010/main"/>
              </a:ext>
            </a:extLst>
          </a:blip>
          <a:srcRect/>
          <a:stretch>
            <a:fillRect/>
          </a:stretch>
        </p:blipFill>
        <p:spPr>
          <a:xfrm>
            <a:off x="600909" y="1694624"/>
            <a:ext cx="7514535" cy="3834368"/>
          </a:xfrm>
        </p:spPr>
      </p:pic>
      <p:sp>
        <p:nvSpPr>
          <p:cNvPr id="136196" name="Text Box 4"/>
          <p:cNvSpPr txBox="1">
            <a:spLocks noChangeArrowheads="1"/>
          </p:cNvSpPr>
          <p:nvPr/>
        </p:nvSpPr>
        <p:spPr bwMode="auto">
          <a:xfrm>
            <a:off x="440349" y="5902572"/>
            <a:ext cx="8331643" cy="82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pPr algn="l"/>
            <a:r>
              <a:rPr lang="en-US" altLang="x-none" sz="1602" dirty="0">
                <a:solidFill>
                  <a:srgbClr val="000000"/>
                </a:solidFill>
              </a:rPr>
              <a:t>The gray (blue) armies need to agree on whether or not they will attack the white army. They achieve agreement by sending messengers to the other side. If  they both agree, attack; otherwise, no. Note that a messenger can be captured! </a:t>
            </a:r>
          </a:p>
        </p:txBody>
      </p:sp>
    </p:spTree>
    <p:extLst>
      <p:ext uri="{BB962C8B-B14F-4D97-AF65-F5344CB8AC3E}">
        <p14:creationId xmlns:p14="http://schemas.microsoft.com/office/powerpoint/2010/main" val="1471036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789CBEE-6E45-D743-BC34-2EFF45A14737}" type="slidenum">
              <a:rPr lang="en-US" altLang="x-none" sz="1200">
                <a:latin typeface="Tahoma" charset="0"/>
              </a:rPr>
              <a:pPr/>
              <a:t>23</a:t>
            </a:fld>
            <a:endParaRPr lang="en-US" altLang="x-none" sz="1200">
              <a:latin typeface="Tahoma" charset="0"/>
            </a:endParaRPr>
          </a:p>
        </p:txBody>
      </p:sp>
      <p:sp>
        <p:nvSpPr>
          <p:cNvPr id="52226" name="Rectangle 2"/>
          <p:cNvSpPr>
            <a:spLocks noGrp="1" noChangeArrowheads="1"/>
          </p:cNvSpPr>
          <p:nvPr>
            <p:ph type="title"/>
          </p:nvPr>
        </p:nvSpPr>
        <p:spPr>
          <a:xfrm>
            <a:off x="533400" y="228600"/>
            <a:ext cx="8083550" cy="1146175"/>
          </a:xfrm>
        </p:spPr>
        <p:txBody>
          <a:bodyPr/>
          <a:lstStyle/>
          <a:p>
            <a:r>
              <a:rPr lang="en-US" altLang="x-none" sz="3600" dirty="0">
                <a:ea typeface="ＭＳ Ｐゴシック" charset="-128"/>
              </a:rPr>
              <a:t>Example: TCP Protocol Handshakes</a:t>
            </a:r>
          </a:p>
        </p:txBody>
      </p:sp>
      <p:graphicFrame>
        <p:nvGraphicFramePr>
          <p:cNvPr id="52227" name="Object 4"/>
          <p:cNvGraphicFramePr>
            <a:graphicFrameLocks noChangeAspect="1"/>
          </p:cNvGraphicFramePr>
          <p:nvPr/>
        </p:nvGraphicFramePr>
        <p:xfrm>
          <a:off x="996950" y="1454150"/>
          <a:ext cx="485775" cy="385763"/>
        </p:xfrm>
        <a:graphic>
          <a:graphicData uri="http://schemas.openxmlformats.org/presentationml/2006/ole">
            <mc:AlternateContent xmlns:mc="http://schemas.openxmlformats.org/markup-compatibility/2006">
              <mc:Choice xmlns:v="urn:schemas-microsoft-com:vml" Requires="v">
                <p:oleObj spid="_x0000_s52776" name="Clip" r:id="rId4" imgW="1307079" imgH="1083682" progId="MS_ClipArt_Gallery.2">
                  <p:embed/>
                </p:oleObj>
              </mc:Choice>
              <mc:Fallback>
                <p:oleObj name="Clip" r:id="rId4" imgW="1307079" imgH="1083682" progId="MS_ClipArt_Gallery.2">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950" y="1454150"/>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2228" name="Text Box 5"/>
          <p:cNvSpPr txBox="1">
            <a:spLocks noChangeArrowheads="1"/>
          </p:cNvSpPr>
          <p:nvPr/>
        </p:nvSpPr>
        <p:spPr bwMode="auto">
          <a:xfrm>
            <a:off x="844550" y="1835150"/>
            <a:ext cx="849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A</a:t>
            </a:r>
            <a:endParaRPr lang="en-US" altLang="x-none" sz="1000"/>
          </a:p>
        </p:txBody>
      </p:sp>
      <p:graphicFrame>
        <p:nvGraphicFramePr>
          <p:cNvPr id="52229" name="Object 9"/>
          <p:cNvGraphicFramePr>
            <a:graphicFrameLocks noChangeAspect="1"/>
          </p:cNvGraphicFramePr>
          <p:nvPr/>
        </p:nvGraphicFramePr>
        <p:xfrm>
          <a:off x="6711950" y="1454150"/>
          <a:ext cx="485775" cy="385763"/>
        </p:xfrm>
        <a:graphic>
          <a:graphicData uri="http://schemas.openxmlformats.org/presentationml/2006/ole">
            <mc:AlternateContent xmlns:mc="http://schemas.openxmlformats.org/markup-compatibility/2006">
              <mc:Choice xmlns:v="urn:schemas-microsoft-com:vml" Requires="v">
                <p:oleObj spid="_x0000_s52777" name="Clip" r:id="rId6" imgW="1307079" imgH="1083682" progId="MS_ClipArt_Gallery.2">
                  <p:embed/>
                </p:oleObj>
              </mc:Choice>
              <mc:Fallback>
                <p:oleObj name="Clip" r:id="rId6" imgW="1307079" imgH="1083682" progId="MS_ClipArt_Gallery.2">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1950" y="1454150"/>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2230" name="Text Box 10"/>
          <p:cNvSpPr txBox="1">
            <a:spLocks noChangeArrowheads="1"/>
          </p:cNvSpPr>
          <p:nvPr/>
        </p:nvSpPr>
        <p:spPr bwMode="auto">
          <a:xfrm>
            <a:off x="6569075" y="1879600"/>
            <a:ext cx="828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B</a:t>
            </a:r>
            <a:endParaRPr lang="en-US" altLang="x-none" sz="1000"/>
          </a:p>
        </p:txBody>
      </p:sp>
      <p:sp>
        <p:nvSpPr>
          <p:cNvPr id="52231" name="Line 11"/>
          <p:cNvSpPr>
            <a:spLocks noChangeShapeType="1"/>
          </p:cNvSpPr>
          <p:nvPr/>
        </p:nvSpPr>
        <p:spPr bwMode="auto">
          <a:xfrm>
            <a:off x="6254750" y="1454150"/>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32" name="Line 15"/>
          <p:cNvSpPr>
            <a:spLocks noChangeShapeType="1"/>
          </p:cNvSpPr>
          <p:nvPr/>
        </p:nvSpPr>
        <p:spPr bwMode="auto">
          <a:xfrm flipH="1">
            <a:off x="2063750" y="1454150"/>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 name="Group 32"/>
          <p:cNvGrpSpPr>
            <a:grpSpLocks/>
          </p:cNvGrpSpPr>
          <p:nvPr/>
        </p:nvGrpSpPr>
        <p:grpSpPr bwMode="auto">
          <a:xfrm>
            <a:off x="1530350" y="1665288"/>
            <a:ext cx="4724400" cy="1674812"/>
            <a:chOff x="1530350" y="1665288"/>
            <a:chExt cx="4724400" cy="1674812"/>
          </a:xfrm>
        </p:grpSpPr>
        <p:sp>
          <p:nvSpPr>
            <p:cNvPr id="52250" name="Text Box 14"/>
            <p:cNvSpPr txBox="1">
              <a:spLocks noChangeArrowheads="1"/>
            </p:cNvSpPr>
            <p:nvPr/>
          </p:nvSpPr>
          <p:spPr bwMode="auto">
            <a:xfrm rot="-259285">
              <a:off x="1530350" y="2292350"/>
              <a:ext cx="427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ACK(seq=x), SYN(seq=y)</a:t>
              </a:r>
              <a:endParaRPr lang="en-US" altLang="x-none" sz="1000"/>
            </a:p>
          </p:txBody>
        </p:sp>
        <p:grpSp>
          <p:nvGrpSpPr>
            <p:cNvPr id="52251" name="Group 29"/>
            <p:cNvGrpSpPr>
              <a:grpSpLocks/>
            </p:cNvGrpSpPr>
            <p:nvPr/>
          </p:nvGrpSpPr>
          <p:grpSpPr bwMode="auto">
            <a:xfrm>
              <a:off x="2062163" y="1665288"/>
              <a:ext cx="4192587" cy="1674812"/>
              <a:chOff x="2062163" y="1665288"/>
              <a:chExt cx="4192587" cy="1674812"/>
            </a:xfrm>
          </p:grpSpPr>
          <p:sp>
            <p:nvSpPr>
              <p:cNvPr id="52252" name="Line 7"/>
              <p:cNvSpPr>
                <a:spLocks noChangeShapeType="1"/>
              </p:cNvSpPr>
              <p:nvPr/>
            </p:nvSpPr>
            <p:spPr bwMode="auto">
              <a:xfrm>
                <a:off x="2076450" y="1665288"/>
                <a:ext cx="4178300" cy="70326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3" name="Text Box 8"/>
              <p:cNvSpPr txBox="1">
                <a:spLocks noChangeArrowheads="1"/>
              </p:cNvSpPr>
              <p:nvPr/>
            </p:nvSpPr>
            <p:spPr bwMode="auto">
              <a:xfrm rot="563595">
                <a:off x="3713163" y="1714500"/>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SYN(seq=x)</a:t>
                </a:r>
                <a:endParaRPr lang="en-US" altLang="x-none" sz="1000"/>
              </a:p>
            </p:txBody>
          </p:sp>
          <p:sp>
            <p:nvSpPr>
              <p:cNvPr id="52254" name="Line 13"/>
              <p:cNvSpPr>
                <a:spLocks noChangeShapeType="1"/>
              </p:cNvSpPr>
              <p:nvPr/>
            </p:nvSpPr>
            <p:spPr bwMode="auto">
              <a:xfrm rot="424153" flipH="1">
                <a:off x="2062163" y="2128838"/>
                <a:ext cx="4057650" cy="8540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5" name="Line 17"/>
              <p:cNvSpPr>
                <a:spLocks noChangeShapeType="1"/>
              </p:cNvSpPr>
              <p:nvPr/>
            </p:nvSpPr>
            <p:spPr bwMode="auto">
              <a:xfrm>
                <a:off x="2063750" y="2749550"/>
                <a:ext cx="4191000" cy="59055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6" name="Text Box 18"/>
              <p:cNvSpPr txBox="1">
                <a:spLocks noChangeArrowheads="1"/>
              </p:cNvSpPr>
              <p:nvPr/>
            </p:nvSpPr>
            <p:spPr bwMode="auto">
              <a:xfrm rot="420933">
                <a:off x="3706813" y="2790825"/>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ACK(seq=y)</a:t>
                </a:r>
                <a:endParaRPr lang="en-US" altLang="x-none" sz="1000"/>
              </a:p>
            </p:txBody>
          </p:sp>
        </p:grpSp>
      </p:grpSp>
      <p:grpSp>
        <p:nvGrpSpPr>
          <p:cNvPr id="4" name="Group 30"/>
          <p:cNvGrpSpPr>
            <a:grpSpLocks/>
          </p:cNvGrpSpPr>
          <p:nvPr/>
        </p:nvGrpSpPr>
        <p:grpSpPr bwMode="auto">
          <a:xfrm>
            <a:off x="2063750" y="3282950"/>
            <a:ext cx="4191000" cy="1143000"/>
            <a:chOff x="2063750" y="3282950"/>
            <a:chExt cx="4191000" cy="1143000"/>
          </a:xfrm>
        </p:grpSpPr>
        <p:sp>
          <p:nvSpPr>
            <p:cNvPr id="52246" name="Line 20"/>
            <p:cNvSpPr>
              <a:spLocks noChangeShapeType="1"/>
            </p:cNvSpPr>
            <p:nvPr/>
          </p:nvSpPr>
          <p:spPr bwMode="auto">
            <a:xfrm>
              <a:off x="2063750" y="3282950"/>
              <a:ext cx="4191000" cy="6858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7" name="Text Box 21"/>
            <p:cNvSpPr txBox="1">
              <a:spLocks noChangeArrowheads="1"/>
            </p:cNvSpPr>
            <p:nvPr/>
          </p:nvSpPr>
          <p:spPr bwMode="auto">
            <a:xfrm rot="491927">
              <a:off x="3552825" y="3330575"/>
              <a:ext cx="145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DATA(seq=x+1)</a:t>
              </a:r>
              <a:endParaRPr lang="en-US" altLang="x-none" sz="1000"/>
            </a:p>
          </p:txBody>
        </p:sp>
        <p:sp>
          <p:nvSpPr>
            <p:cNvPr id="52248" name="Line 25"/>
            <p:cNvSpPr>
              <a:spLocks noChangeShapeType="1"/>
            </p:cNvSpPr>
            <p:nvPr/>
          </p:nvSpPr>
          <p:spPr bwMode="auto">
            <a:xfrm flipH="1">
              <a:off x="2063750" y="39687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9" name="Text Box 26"/>
            <p:cNvSpPr txBox="1">
              <a:spLocks noChangeArrowheads="1"/>
            </p:cNvSpPr>
            <p:nvPr/>
          </p:nvSpPr>
          <p:spPr bwMode="auto">
            <a:xfrm rot="-319204">
              <a:off x="2520950" y="3968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
        <p:nvSpPr>
          <p:cNvPr id="2075" name="Line 31"/>
          <p:cNvSpPr>
            <a:spLocks noChangeShapeType="1"/>
          </p:cNvSpPr>
          <p:nvPr/>
        </p:nvSpPr>
        <p:spPr bwMode="auto">
          <a:xfrm>
            <a:off x="4121150" y="4349750"/>
            <a:ext cx="0" cy="457200"/>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 name="Group 31"/>
          <p:cNvGrpSpPr>
            <a:grpSpLocks/>
          </p:cNvGrpSpPr>
          <p:nvPr/>
        </p:nvGrpSpPr>
        <p:grpSpPr bwMode="auto">
          <a:xfrm>
            <a:off x="2063750" y="4806950"/>
            <a:ext cx="4191000" cy="1905000"/>
            <a:chOff x="2063750" y="4806950"/>
            <a:chExt cx="4191000" cy="1905000"/>
          </a:xfrm>
        </p:grpSpPr>
        <p:sp>
          <p:nvSpPr>
            <p:cNvPr id="52237" name="Line 22"/>
            <p:cNvSpPr>
              <a:spLocks noChangeShapeType="1"/>
            </p:cNvSpPr>
            <p:nvPr/>
          </p:nvSpPr>
          <p:spPr bwMode="auto">
            <a:xfrm>
              <a:off x="2063750" y="4806950"/>
              <a:ext cx="4191000" cy="609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38" name="Text Box 23"/>
            <p:cNvSpPr txBox="1">
              <a:spLocks noChangeArrowheads="1"/>
            </p:cNvSpPr>
            <p:nvPr/>
          </p:nvSpPr>
          <p:spPr bwMode="auto">
            <a:xfrm rot="706751">
              <a:off x="3968750" y="4806950"/>
              <a:ext cx="46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52239" name="Line 24"/>
            <p:cNvSpPr>
              <a:spLocks noChangeShapeType="1"/>
            </p:cNvSpPr>
            <p:nvPr/>
          </p:nvSpPr>
          <p:spPr bwMode="auto">
            <a:xfrm>
              <a:off x="2139950" y="6280150"/>
              <a:ext cx="4114800" cy="2794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0" name="Text Box 27"/>
            <p:cNvSpPr txBox="1">
              <a:spLocks noChangeArrowheads="1"/>
            </p:cNvSpPr>
            <p:nvPr/>
          </p:nvSpPr>
          <p:spPr bwMode="auto">
            <a:xfrm rot="244731">
              <a:off x="3816350" y="6407150"/>
              <a:ext cx="550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p>
          </p:txBody>
        </p:sp>
        <p:sp>
          <p:nvSpPr>
            <p:cNvPr id="52241" name="Line 28"/>
            <p:cNvSpPr>
              <a:spLocks noChangeShapeType="1"/>
            </p:cNvSpPr>
            <p:nvPr/>
          </p:nvSpPr>
          <p:spPr bwMode="auto">
            <a:xfrm flipH="1">
              <a:off x="2063750" y="6026150"/>
              <a:ext cx="4095750" cy="228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2" name="Text Box 29"/>
            <p:cNvSpPr txBox="1">
              <a:spLocks noChangeArrowheads="1"/>
            </p:cNvSpPr>
            <p:nvPr/>
          </p:nvSpPr>
          <p:spPr bwMode="auto">
            <a:xfrm rot="-205432">
              <a:off x="2444750" y="5873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52243" name="Line 30"/>
            <p:cNvSpPr>
              <a:spLocks noChangeShapeType="1"/>
            </p:cNvSpPr>
            <p:nvPr/>
          </p:nvSpPr>
          <p:spPr bwMode="auto">
            <a:xfrm>
              <a:off x="2584450" y="6645275"/>
              <a:ext cx="1905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244" name="Line 32"/>
            <p:cNvSpPr>
              <a:spLocks noChangeShapeType="1"/>
            </p:cNvSpPr>
            <p:nvPr/>
          </p:nvSpPr>
          <p:spPr bwMode="auto">
            <a:xfrm flipH="1">
              <a:off x="2063750" y="54165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5" name="Text Box 33"/>
            <p:cNvSpPr txBox="1">
              <a:spLocks noChangeArrowheads="1"/>
            </p:cNvSpPr>
            <p:nvPr/>
          </p:nvSpPr>
          <p:spPr bwMode="auto">
            <a:xfrm rot="-319204">
              <a:off x="2520950" y="54165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7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Google’ new QUIC</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24</a:t>
            </a:fld>
            <a:endParaRPr lang="en-US" altLang="x-none"/>
          </a:p>
        </p:txBody>
      </p:sp>
      <p:pic>
        <p:nvPicPr>
          <p:cNvPr id="5" name="Picture 4"/>
          <p:cNvPicPr>
            <a:picLocks noChangeAspect="1"/>
          </p:cNvPicPr>
          <p:nvPr/>
        </p:nvPicPr>
        <p:blipFill>
          <a:blip r:embed="rId2"/>
          <a:stretch>
            <a:fillRect/>
          </a:stretch>
        </p:blipFill>
        <p:spPr>
          <a:xfrm>
            <a:off x="1014413" y="1639887"/>
            <a:ext cx="7302500" cy="4508500"/>
          </a:xfrm>
          <a:prstGeom prst="rect">
            <a:avLst/>
          </a:prstGeom>
        </p:spPr>
      </p:pic>
      <p:sp>
        <p:nvSpPr>
          <p:cNvPr id="7" name="Rectangle 6"/>
          <p:cNvSpPr/>
          <p:nvPr/>
        </p:nvSpPr>
        <p:spPr>
          <a:xfrm>
            <a:off x="463550" y="6413499"/>
            <a:ext cx="5840060" cy="307777"/>
          </a:xfrm>
          <a:prstGeom prst="rect">
            <a:avLst/>
          </a:prstGeom>
        </p:spPr>
        <p:txBody>
          <a:bodyPr wrap="none">
            <a:spAutoFit/>
          </a:bodyPr>
          <a:lstStyle/>
          <a:p>
            <a:r>
              <a:rPr lang="en-US" sz="1400" dirty="0"/>
              <a:t>http://</a:t>
            </a:r>
            <a:r>
              <a:rPr lang="en-US" sz="1400" dirty="0" err="1"/>
              <a:t>conferences.sigcomm.org</a:t>
            </a:r>
            <a:r>
              <a:rPr lang="en-US" sz="1400" dirty="0"/>
              <a:t>/</a:t>
            </a:r>
            <a:r>
              <a:rPr lang="en-US" sz="1400" dirty="0" err="1"/>
              <a:t>sigcomm</a:t>
            </a:r>
            <a:r>
              <a:rPr lang="en-US" sz="1400" dirty="0"/>
              <a:t>/2017/files/program/ts-5-1-QUIC.pdf</a:t>
            </a:r>
          </a:p>
        </p:txBody>
      </p:sp>
    </p:spTree>
    <p:extLst>
      <p:ext uri="{BB962C8B-B14F-4D97-AF65-F5344CB8AC3E}">
        <p14:creationId xmlns:p14="http://schemas.microsoft.com/office/powerpoint/2010/main" val="515458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116BC32-9029-4D4F-8C2D-22D9B9709D7D}" type="slidenum">
              <a:rPr lang="en-US" altLang="x-none" sz="1200">
                <a:latin typeface="Tahoma" charset="0"/>
              </a:rPr>
              <a:pPr/>
              <a:t>25</a:t>
            </a:fld>
            <a:endParaRPr lang="en-US" altLang="x-none" sz="1200">
              <a:latin typeface="Tahoma" charset="0"/>
            </a:endParaRPr>
          </a:p>
        </p:txBody>
      </p:sp>
      <p:sp>
        <p:nvSpPr>
          <p:cNvPr id="54274"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Most widely used protocols are defined in standards</a:t>
            </a:r>
          </a:p>
          <a:p>
            <a:pPr algn="l">
              <a:lnSpc>
                <a:spcPct val="90000"/>
              </a:lnSpc>
              <a:spcBef>
                <a:spcPct val="20000"/>
              </a:spcBef>
              <a:buClr>
                <a:schemeClr val="accent2"/>
              </a:buClr>
              <a:buSzPct val="85000"/>
              <a:buFont typeface="ZapfDingbats" charset="0"/>
              <a:buChar char="r"/>
            </a:pPr>
            <a:endParaRPr lang="en-US" altLang="x-none" sz="2400" b="1" dirty="0">
              <a:solidFill>
                <a:schemeClr val="accent2"/>
              </a:solidFill>
              <a:latin typeface="Comic Sans MS" charset="0"/>
            </a:endParaRPr>
          </a:p>
          <a:p>
            <a:pPr algn="l">
              <a:lnSpc>
                <a:spcPct val="90000"/>
              </a:lnSpc>
              <a:spcBef>
                <a:spcPct val="20000"/>
              </a:spcBef>
              <a:buClr>
                <a:schemeClr val="accent2"/>
              </a:buClr>
              <a:buSzPct val="85000"/>
              <a:buFont typeface="Wingdings" pitchFamily="2" charset="2"/>
              <a:buChar char="q"/>
            </a:pPr>
            <a:r>
              <a:rPr lang="en-US" altLang="x-none" sz="2400" b="1" dirty="0">
                <a:solidFill>
                  <a:schemeClr val="accent2"/>
                </a:solidFill>
                <a:latin typeface="Comic Sans MS" charset="0"/>
              </a:rPr>
              <a:t>Why standard?</a:t>
            </a:r>
            <a:endParaRPr lang="en-US" altLang="x-none" sz="2000" b="1" dirty="0">
              <a:solidFill>
                <a:schemeClr val="accent2"/>
              </a:solidFill>
              <a:latin typeface="Comic Sans MS" charset="0"/>
            </a:endParaRPr>
          </a:p>
        </p:txBody>
      </p:sp>
      <p:sp>
        <p:nvSpPr>
          <p:cNvPr id="54275" name="Rectangle 6"/>
          <p:cNvSpPr>
            <a:spLocks noGrp="1" noChangeArrowheads="1"/>
          </p:cNvSpPr>
          <p:nvPr>
            <p:ph type="title"/>
          </p:nvPr>
        </p:nvSpPr>
        <p:spPr/>
        <p:txBody>
          <a:bodyPr/>
          <a:lstStyle/>
          <a:p>
            <a:r>
              <a:rPr lang="en-US" altLang="x-none" sz="3600" dirty="0">
                <a:ea typeface="ＭＳ Ｐゴシック" charset="-128"/>
              </a:rPr>
              <a:t>Protocol Standardization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85F6CA1-CC95-9547-BA2F-A95CB077DAAA}" type="slidenum">
              <a:rPr lang="en-US" altLang="x-none" sz="1200">
                <a:latin typeface="Tahoma" charset="0"/>
              </a:rPr>
              <a:pPr/>
              <a:t>26</a:t>
            </a:fld>
            <a:endParaRPr lang="en-US" altLang="x-none" sz="1200">
              <a:latin typeface="Tahoma" charset="0"/>
            </a:endParaRPr>
          </a:p>
        </p:txBody>
      </p:sp>
      <p:sp>
        <p:nvSpPr>
          <p:cNvPr id="56322"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zh-CN" sz="2000" dirty="0">
                <a:latin typeface="Comic Sans MS" charset="0"/>
              </a:rPr>
              <a:t>e.g., the SMTP protocol is specified in RFC821</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but not all RFCs are Internet Standards</a:t>
            </a:r>
            <a:r>
              <a:rPr lang="en-US" altLang="zh-CN" sz="2000" dirty="0">
                <a:latin typeface="Comic Sans MS" charset="0"/>
              </a:rPr>
              <a:t>: </a:t>
            </a: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/courses/cnns-xmuf21/readings/</a:t>
            </a:r>
            <a:r>
              <a:rPr lang="en-US" altLang="x-none" sz="1600" dirty="0" err="1">
                <a:latin typeface="Comic Sans MS" charset="0"/>
              </a:rPr>
              <a:t>interestingrfcs.html</a:t>
            </a:r>
            <a:endParaRPr lang="en-US" altLang="x-none" sz="1400" dirty="0">
              <a:latin typeface="Comic Sans MS" charset="0"/>
            </a:endParaRPr>
          </a:p>
        </p:txBody>
      </p:sp>
      <p:sp>
        <p:nvSpPr>
          <p:cNvPr id="56323" name="Rectangle 6"/>
          <p:cNvSpPr>
            <a:spLocks noGrp="1" noChangeArrowheads="1"/>
          </p:cNvSpPr>
          <p:nvPr>
            <p:ph type="title"/>
          </p:nvPr>
        </p:nvSpPr>
        <p:spPr/>
        <p:txBody>
          <a:bodyPr/>
          <a:lstStyle/>
          <a:p>
            <a:r>
              <a:rPr lang="en-US" altLang="x-none" sz="3600" dirty="0">
                <a:ea typeface="ＭＳ Ｐゴシック" charset="-128"/>
              </a:rPr>
              <a:t>Internet Standardization Process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CCDC740-6DBD-3D4F-87F8-EC122EAFDFC5}" type="slidenum">
              <a:rPr lang="en-US" altLang="x-none" sz="1200">
                <a:latin typeface="Tahoma" charset="0"/>
              </a:rPr>
              <a:pPr/>
              <a:t>27</a:t>
            </a:fld>
            <a:endParaRPr lang="en-US" altLang="x-none" sz="1200">
              <a:latin typeface="Tahoma" charset="0"/>
            </a:endParaRPr>
          </a:p>
        </p:txBody>
      </p:sp>
      <p:sp>
        <p:nvSpPr>
          <p:cNvPr id="253957"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zh-CN" sz="2000" dirty="0">
                <a:latin typeface="Comic Sans MS" charset="0"/>
              </a:rPr>
              <a:t>e.g., the SMTP protocol is specified in RFC821</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but not all RFCs are Internet Standards</a:t>
            </a:r>
            <a:r>
              <a:rPr lang="en-US" altLang="zh-CN" sz="2000" dirty="0">
                <a:latin typeface="Comic Sans MS" charset="0"/>
              </a:rPr>
              <a:t>: </a:t>
            </a: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/courses/cnns-xmuf21/readings/</a:t>
            </a:r>
            <a:r>
              <a:rPr lang="en-US" altLang="x-none" sz="1600" dirty="0" err="1">
                <a:latin typeface="Comic Sans MS" charset="0"/>
              </a:rPr>
              <a:t>interestingrfcs.html</a:t>
            </a:r>
            <a:endParaRPr lang="en-US" altLang="x-none" sz="1400" dirty="0">
              <a:latin typeface="Comic Sans MS" charset="0"/>
            </a:endParaRPr>
          </a:p>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A typical (but not the only) way of standardization:</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Internet draft</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RFC</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proposed standard   </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draft standard  (requires 2 working implementations)</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Internet standard (declared by Internet Architecture Board)</a:t>
            </a:r>
          </a:p>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David Clark, 1992: </a:t>
            </a:r>
          </a:p>
          <a:p>
            <a:pPr lvl="1" algn="l">
              <a:lnSpc>
                <a:spcPct val="90000"/>
              </a:lnSpc>
              <a:spcBef>
                <a:spcPct val="20000"/>
              </a:spcBef>
              <a:buClr>
                <a:schemeClr val="accent2"/>
              </a:buClr>
              <a:buSzPct val="75000"/>
              <a:buFont typeface="ZapfDingbats" charset="0"/>
              <a:buNone/>
            </a:pPr>
            <a:r>
              <a:rPr lang="en-US" altLang="x-none" sz="2000" b="1" dirty="0">
                <a:solidFill>
                  <a:schemeClr val="accent2"/>
                </a:solidFill>
                <a:latin typeface="Comic Sans MS" charset="0"/>
              </a:rPr>
              <a:t>We reject: kings, presidents, and voting. We believe in: rough consensus and running code.</a:t>
            </a:r>
          </a:p>
        </p:txBody>
      </p:sp>
      <p:sp>
        <p:nvSpPr>
          <p:cNvPr id="58371" name="Rectangle 6"/>
          <p:cNvSpPr>
            <a:spLocks noGrp="1" noChangeArrowheads="1"/>
          </p:cNvSpPr>
          <p:nvPr>
            <p:ph type="title"/>
          </p:nvPr>
        </p:nvSpPr>
        <p:spPr/>
        <p:txBody>
          <a:bodyPr/>
          <a:lstStyle/>
          <a:p>
            <a:r>
              <a:rPr lang="en-US" altLang="x-none" sz="3600">
                <a:ea typeface="ＭＳ Ｐゴシック" charset="-128"/>
              </a:rPr>
              <a:t>Internet Standardization Process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395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395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395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395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395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3957">
                                            <p:txEl>
                                              <p:pRg st="8" end="8"/>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253957">
                                            <p:txEl>
                                              <p:pRg st="9" end="9"/>
                                            </p:txEl>
                                          </p:spTgt>
                                        </p:tgtEl>
                                        <p:attrNameLst>
                                          <p:attrName>style.visibility</p:attrName>
                                        </p:attrNameLst>
                                      </p:cBhvr>
                                      <p:to>
                                        <p:strVal val="visible"/>
                                      </p:to>
                                    </p:set>
                                    <p:animEffect transition="in" filter="dissolve">
                                      <p:cBhvr>
                                        <p:cTn id="21" dur="500"/>
                                        <p:tgtEl>
                                          <p:spTgt spid="253957">
                                            <p:txEl>
                                              <p:pRg st="9" end="9"/>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253957">
                                            <p:txEl>
                                              <p:pRg st="10" end="10"/>
                                            </p:txEl>
                                          </p:spTgt>
                                        </p:tgtEl>
                                        <p:attrNameLst>
                                          <p:attrName>style.visibility</p:attrName>
                                        </p:attrNameLst>
                                      </p:cBhvr>
                                      <p:to>
                                        <p:strVal val="visible"/>
                                      </p:to>
                                    </p:set>
                                    <p:animEffect transition="in" filter="dissolve">
                                      <p:cBhvr>
                                        <p:cTn id="24" dur="500"/>
                                        <p:tgtEl>
                                          <p:spTgt spid="25395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9FC5405-81BE-9C46-9F0F-ABF4B7B5091B}" type="slidenum">
              <a:rPr lang="en-US" altLang="x-none" sz="1200">
                <a:latin typeface="Tahoma" charset="0"/>
              </a:rPr>
              <a:pPr/>
              <a:t>28</a:t>
            </a:fld>
            <a:endParaRPr lang="en-US" altLang="x-none" sz="1200">
              <a:latin typeface="Tahoma" charset="0"/>
            </a:endParaRPr>
          </a:p>
        </p:txBody>
      </p:sp>
      <p:sp>
        <p:nvSpPr>
          <p:cNvPr id="60418"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Administrative trivia</a:t>
            </a:r>
            <a:r>
              <a:rPr lang="ja-JP" altLang="en-US" sz="2800">
                <a:latin typeface="Comic Sans MS" charset="0"/>
              </a:rPr>
              <a:t>’</a:t>
            </a:r>
            <a:r>
              <a:rPr lang="en-US" altLang="ja-JP" sz="2800" dirty="0">
                <a:latin typeface="Comic Sans MS" charset="0"/>
              </a:rPr>
              <a:t>s</a:t>
            </a:r>
          </a:p>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What is a network protocol?</a:t>
            </a:r>
          </a:p>
          <a:p>
            <a:pPr algn="l">
              <a:spcBef>
                <a:spcPct val="20000"/>
              </a:spcBef>
              <a:buClr>
                <a:schemeClr val="accent1"/>
              </a:buClr>
              <a:buSzPct val="85000"/>
              <a:buFont typeface="Wingdings" charset="2"/>
              <a:buChar char="Ø"/>
            </a:pPr>
            <a:r>
              <a:rPr lang="en-US" altLang="x-none" sz="2800" i="1" dirty="0">
                <a:solidFill>
                  <a:schemeClr val="accent1"/>
                </a:solidFill>
                <a:latin typeface="Comic Sans MS" charset="0"/>
              </a:rPr>
              <a:t>A brief introduction to the Internet</a:t>
            </a:r>
          </a:p>
          <a:p>
            <a:pPr lvl="1" algn="l">
              <a:spcBef>
                <a:spcPct val="20000"/>
              </a:spcBef>
              <a:buClr>
                <a:schemeClr val="accent1"/>
              </a:buClr>
              <a:buSzPct val="75000"/>
              <a:buFont typeface="Wingdings" charset="2"/>
              <a:buChar char="Ø"/>
            </a:pPr>
            <a:r>
              <a:rPr lang="en-US" altLang="x-none" sz="2400" i="1" dirty="0">
                <a:solidFill>
                  <a:schemeClr val="accent1"/>
                </a:solidFill>
                <a:latin typeface="Comic Sans MS" charset="0"/>
              </a:rPr>
              <a:t>past (a brief history)</a:t>
            </a:r>
          </a:p>
          <a:p>
            <a:pPr lvl="1" algn="l">
              <a:spcBef>
                <a:spcPct val="20000"/>
              </a:spcBef>
              <a:buClr>
                <a:schemeClr val="accent2"/>
              </a:buClr>
              <a:buSzPct val="75000"/>
              <a:buFont typeface="Wingdings" charset="2"/>
              <a:buChar char="¦"/>
            </a:pPr>
            <a:r>
              <a:rPr lang="en-US" altLang="x-none" sz="2400" dirty="0">
                <a:latin typeface="Comic Sans MS" charset="0"/>
              </a:rPr>
              <a:t>present</a:t>
            </a:r>
          </a:p>
        </p:txBody>
      </p:sp>
      <p:sp>
        <p:nvSpPr>
          <p:cNvPr id="60419" name="Rectangle 6"/>
          <p:cNvSpPr>
            <a:spLocks noGrp="1" noChangeArrowheads="1"/>
          </p:cNvSpPr>
          <p:nvPr>
            <p:ph type="title"/>
          </p:nvPr>
        </p:nvSpPr>
        <p:spPr/>
        <p:txBody>
          <a:bodyPr/>
          <a:lstStyle/>
          <a:p>
            <a:r>
              <a:rPr lang="en-US" altLang="x-none">
                <a:ea typeface="ＭＳ Ｐゴシック" charset="-128"/>
              </a:rPr>
              <a:t>Outline</a:t>
            </a:r>
          </a:p>
        </p:txBody>
      </p:sp>
      <p:pic>
        <p:nvPicPr>
          <p:cNvPr id="60420"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59350" y="3435350"/>
            <a:ext cx="3200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4E173E1-5A18-DF4B-9962-6EE01356EA9B}" type="slidenum">
              <a:rPr lang="en-US" altLang="x-none" sz="1200">
                <a:latin typeface="Tahoma" charset="0"/>
              </a:rPr>
              <a:pPr/>
              <a:t>29</a:t>
            </a:fld>
            <a:endParaRPr lang="en-US" altLang="x-none" sz="1200">
              <a:latin typeface="Tahoma" charset="0"/>
            </a:endParaRPr>
          </a:p>
        </p:txBody>
      </p:sp>
      <p:sp>
        <p:nvSpPr>
          <p:cNvPr id="62466" name="Rectangle 2"/>
          <p:cNvSpPr>
            <a:spLocks noGrp="1" noChangeArrowheads="1"/>
          </p:cNvSpPr>
          <p:nvPr>
            <p:ph type="title"/>
          </p:nvPr>
        </p:nvSpPr>
        <p:spPr>
          <a:xfrm>
            <a:off x="533400" y="152400"/>
            <a:ext cx="7783513" cy="1073150"/>
          </a:xfrm>
        </p:spPr>
        <p:txBody>
          <a:bodyPr anchor="t"/>
          <a:lstStyle/>
          <a:p>
            <a:r>
              <a:rPr lang="en-US" altLang="x-none" sz="3600" dirty="0">
                <a:ea typeface="ＭＳ Ｐゴシック" charset="-128"/>
              </a:rPr>
              <a:t>Prelude: </a:t>
            </a:r>
            <a:br>
              <a:rPr lang="en-US" altLang="x-none" sz="3600" dirty="0">
                <a:ea typeface="ＭＳ Ｐゴシック" charset="-128"/>
              </a:rPr>
            </a:br>
            <a:r>
              <a:rPr lang="en-US" altLang="x-none" sz="3600" dirty="0">
                <a:ea typeface="ＭＳ Ｐゴシック" charset="-128"/>
              </a:rPr>
              <a:t>Packet Switching and ARPANET</a:t>
            </a:r>
          </a:p>
        </p:txBody>
      </p:sp>
      <p:sp>
        <p:nvSpPr>
          <p:cNvPr id="254979" name="Rectangle 3"/>
          <p:cNvSpPr>
            <a:spLocks noGrp="1" noChangeArrowheads="1"/>
          </p:cNvSpPr>
          <p:nvPr>
            <p:ph type="body" sz="half" idx="1"/>
          </p:nvPr>
        </p:nvSpPr>
        <p:spPr>
          <a:xfrm>
            <a:off x="533400" y="1527175"/>
            <a:ext cx="8235950" cy="5108575"/>
          </a:xfrm>
        </p:spPr>
        <p:txBody>
          <a:bodyPr/>
          <a:lstStyle/>
          <a:p>
            <a:pPr>
              <a:lnSpc>
                <a:spcPct val="80000"/>
              </a:lnSpc>
              <a:buFont typeface="Wingdings" pitchFamily="2" charset="2"/>
              <a:buChar char="q"/>
            </a:pPr>
            <a:r>
              <a:rPr lang="en-US" altLang="x-none" sz="2000" b="1" dirty="0">
                <a:ea typeface="ＭＳ Ｐゴシック" charset="-128"/>
              </a:rPr>
              <a:t>1957</a:t>
            </a:r>
          </a:p>
          <a:p>
            <a:pPr lvl="1">
              <a:lnSpc>
                <a:spcPct val="80000"/>
              </a:lnSpc>
              <a:buFont typeface="Courier New" panose="02070309020205020404" pitchFamily="49" charset="0"/>
              <a:buChar char="o"/>
            </a:pPr>
            <a:r>
              <a:rPr lang="en-US" altLang="x-none" sz="1800" dirty="0">
                <a:ea typeface="ＭＳ Ｐゴシック" charset="-128"/>
              </a:rPr>
              <a:t>USSR launche</a:t>
            </a:r>
            <a:r>
              <a:rPr lang="en-US" altLang="zh-CN" sz="1800" dirty="0">
                <a:ea typeface="ＭＳ Ｐゴシック" charset="-128"/>
              </a:rPr>
              <a:t>d</a:t>
            </a:r>
            <a:r>
              <a:rPr lang="en-US" altLang="x-none" sz="1800" dirty="0">
                <a:ea typeface="ＭＳ Ｐゴシック" charset="-128"/>
              </a:rPr>
              <a:t> Sputnik</a:t>
            </a:r>
            <a:r>
              <a:rPr lang="en-US" altLang="zh-CN" sz="1800" dirty="0">
                <a:ea typeface="ＭＳ Ｐゴシック" charset="-128"/>
              </a:rPr>
              <a:t>;</a:t>
            </a:r>
            <a:r>
              <a:rPr lang="en-US" altLang="x-none" sz="1800" dirty="0">
                <a:ea typeface="ＭＳ Ｐゴシック" charset="-128"/>
              </a:rPr>
              <a:t> US </a:t>
            </a:r>
            <a:r>
              <a:rPr lang="en-US" altLang="zh-CN" sz="1800" dirty="0">
                <a:ea typeface="ＭＳ Ｐゴシック" charset="-128"/>
              </a:rPr>
              <a:t>DoD </a:t>
            </a:r>
            <a:r>
              <a:rPr lang="en-US" altLang="x-none" sz="1800" dirty="0">
                <a:ea typeface="ＭＳ Ｐゴシック" charset="-128"/>
              </a:rPr>
              <a:t>formed Advanced Research Projects Agency (ARPA)</a:t>
            </a:r>
          </a:p>
          <a:p>
            <a:pPr>
              <a:lnSpc>
                <a:spcPct val="80000"/>
              </a:lnSpc>
              <a:buFont typeface="Wingdings" pitchFamily="2" charset="2"/>
              <a:buChar char="q"/>
            </a:pPr>
            <a:r>
              <a:rPr lang="en-US" altLang="x-none" sz="2000" b="1" dirty="0">
                <a:ea typeface="ＭＳ Ｐゴシック" charset="-128"/>
              </a:rPr>
              <a:t>1961</a:t>
            </a:r>
          </a:p>
          <a:p>
            <a:pPr lvl="1">
              <a:lnSpc>
                <a:spcPct val="80000"/>
              </a:lnSpc>
              <a:buFont typeface="Courier New" panose="02070309020205020404" pitchFamily="49" charset="0"/>
              <a:buChar char="o"/>
            </a:pPr>
            <a:r>
              <a:rPr lang="en-US" altLang="x-none" sz="1800" dirty="0">
                <a:ea typeface="ＭＳ Ｐゴシック" charset="-128"/>
              </a:rPr>
              <a:t>First paper by Len Kleinrock on packet switching theory</a:t>
            </a:r>
          </a:p>
          <a:p>
            <a:pPr>
              <a:lnSpc>
                <a:spcPct val="80000"/>
              </a:lnSpc>
              <a:buFont typeface="Wingdings" pitchFamily="2" charset="2"/>
              <a:buChar char="q"/>
            </a:pPr>
            <a:r>
              <a:rPr lang="en-US" altLang="x-none" sz="2000" b="1" dirty="0">
                <a:ea typeface="ＭＳ Ｐゴシック" charset="-128"/>
              </a:rPr>
              <a:t>1964</a:t>
            </a:r>
          </a:p>
          <a:p>
            <a:pPr lvl="1">
              <a:lnSpc>
                <a:spcPct val="80000"/>
              </a:lnSpc>
              <a:buFont typeface="Courier New" panose="02070309020205020404" pitchFamily="49" charset="0"/>
              <a:buChar char="o"/>
            </a:pPr>
            <a:r>
              <a:rPr lang="en-US" altLang="x-none" sz="1800" dirty="0">
                <a:ea typeface="ＭＳ Ｐゴシック" charset="-128"/>
              </a:rPr>
              <a:t>Paul Baran from RAND on design of packet switching networks</a:t>
            </a:r>
          </a:p>
          <a:p>
            <a:pPr>
              <a:lnSpc>
                <a:spcPct val="80000"/>
              </a:lnSpc>
              <a:buFont typeface="Wingdings" pitchFamily="2" charset="2"/>
              <a:buChar char="q"/>
            </a:pPr>
            <a:r>
              <a:rPr lang="en-US" altLang="x-none" sz="2000" b="1" dirty="0">
                <a:ea typeface="ＭＳ Ｐゴシック" charset="-128"/>
              </a:rPr>
              <a:t>1965-1968</a:t>
            </a:r>
          </a:p>
          <a:p>
            <a:pPr lvl="1">
              <a:lnSpc>
                <a:spcPct val="80000"/>
              </a:lnSpc>
              <a:buFont typeface="Courier New" panose="02070309020205020404" pitchFamily="49" charset="0"/>
              <a:buChar char="o"/>
            </a:pPr>
            <a:r>
              <a:rPr lang="en-US" altLang="x-none" sz="1800" dirty="0">
                <a:solidFill>
                  <a:srgbClr val="800000"/>
                </a:solidFill>
                <a:ea typeface="ＭＳ Ｐゴシック" charset="-128"/>
              </a:rPr>
              <a:t>ARPANET</a:t>
            </a:r>
            <a:r>
              <a:rPr lang="en-US" altLang="x-none" sz="1800" dirty="0">
                <a:ea typeface="ＭＳ Ｐゴシック" charset="-128"/>
              </a:rPr>
              <a:t> plan</a:t>
            </a:r>
          </a:p>
          <a:p>
            <a:pPr lvl="1">
              <a:lnSpc>
                <a:spcPct val="80000"/>
              </a:lnSpc>
              <a:buFont typeface="Courier New" panose="02070309020205020404" pitchFamily="49" charset="0"/>
              <a:buChar char="o"/>
            </a:pPr>
            <a:r>
              <a:rPr lang="en-US" altLang="x-none" sz="1800" dirty="0">
                <a:ea typeface="ＭＳ Ｐゴシック" charset="-128"/>
              </a:rPr>
              <a:t>Bolt Beranek and Newman, </a:t>
            </a:r>
            <a:br>
              <a:rPr lang="en-US" altLang="x-none" sz="1800" dirty="0">
                <a:ea typeface="ＭＳ Ｐゴシック" charset="-128"/>
              </a:rPr>
            </a:br>
            <a:r>
              <a:rPr lang="en-US" altLang="x-none" sz="1800" dirty="0">
                <a:ea typeface="ＭＳ Ｐゴシック" charset="-128"/>
              </a:rPr>
              <a:t>Inc. (BBN)</a:t>
            </a:r>
            <a:r>
              <a:rPr lang="en-US" altLang="zh-CN" sz="1800" dirty="0">
                <a:ea typeface="ＭＳ Ｐゴシック" charset="-128"/>
              </a:rPr>
              <a:t>, a </a:t>
            </a:r>
            <a:r>
              <a:rPr lang="en-US" altLang="zh-CN" sz="1800" dirty="0">
                <a:solidFill>
                  <a:srgbClr val="800000"/>
                </a:solidFill>
                <a:ea typeface="ＭＳ Ｐゴシック" charset="-128"/>
              </a:rPr>
              <a:t>small</a:t>
            </a:r>
            <a:r>
              <a:rPr lang="en-US" altLang="zh-CN" sz="1800" dirty="0">
                <a:ea typeface="ＭＳ Ｐゴシック" charset="-128"/>
              </a:rPr>
              <a:t> company,</a:t>
            </a:r>
            <a:r>
              <a:rPr lang="en-US" altLang="x-none" sz="1800" dirty="0">
                <a:ea typeface="ＭＳ Ｐゴシック" charset="-128"/>
              </a:rPr>
              <a:t> </a:t>
            </a:r>
            <a:br>
              <a:rPr lang="en-US" altLang="x-none" sz="1800" dirty="0">
                <a:ea typeface="ＭＳ Ｐゴシック" charset="-128"/>
              </a:rPr>
            </a:br>
            <a:r>
              <a:rPr lang="en-US" altLang="x-none" sz="1800" dirty="0">
                <a:ea typeface="ＭＳ Ｐゴシック" charset="-128"/>
              </a:rPr>
              <a:t>was awarded Packet Switch </a:t>
            </a:r>
            <a:br>
              <a:rPr lang="en-US" altLang="x-none" sz="1800" dirty="0">
                <a:ea typeface="ＭＳ Ｐゴシック" charset="-128"/>
              </a:rPr>
            </a:br>
            <a:r>
              <a:rPr lang="en-US" altLang="x-none" sz="1800" dirty="0">
                <a:ea typeface="ＭＳ Ｐゴシック" charset="-128"/>
              </a:rPr>
              <a:t>contract to build Interface </a:t>
            </a:r>
            <a:br>
              <a:rPr lang="en-US" altLang="x-none" sz="1800" dirty="0">
                <a:ea typeface="ＭＳ Ｐゴシック" charset="-128"/>
              </a:rPr>
            </a:br>
            <a:r>
              <a:rPr lang="en-US" altLang="x-none" sz="1800" dirty="0">
                <a:ea typeface="ＭＳ Ｐゴシック" charset="-128"/>
              </a:rPr>
              <a:t>Message Processors (IMPs) </a:t>
            </a:r>
          </a:p>
        </p:txBody>
      </p:sp>
      <p:pic>
        <p:nvPicPr>
          <p:cNvPr id="254980" name="Picture 4"/>
          <p:cNvPicPr>
            <a:picLocks noGrp="1" noChangeAspect="1" noChangeArrowheads="1"/>
          </p:cNvPicPr>
          <p:nvPr>
            <p:ph sz="half" idx="2"/>
          </p:nvPr>
        </p:nvPicPr>
        <p:blipFill>
          <a:blip r:embed="rId3" cstate="email">
            <a:extLst>
              <a:ext uri="{28A0092B-C50C-407E-A947-70E740481C1C}">
                <a14:useLocalDpi xmlns:a14="http://schemas.microsoft.com/office/drawing/2010/main"/>
              </a:ext>
            </a:extLst>
          </a:blip>
          <a:srcRect/>
          <a:stretch>
            <a:fillRect/>
          </a:stretch>
        </p:blipFill>
        <p:spPr>
          <a:xfrm>
            <a:off x="4806950" y="4038600"/>
            <a:ext cx="4349750" cy="1830388"/>
          </a:xfrm>
          <a:noFill/>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35150" y="5312013"/>
            <a:ext cx="1803400" cy="1346915"/>
          </a:xfrm>
          <a:prstGeom prst="rect">
            <a:avLst/>
          </a:prstGeom>
        </p:spPr>
      </p:pic>
      <p:pic>
        <p:nvPicPr>
          <p:cNvPr id="5" name="Picture 4">
            <a:extLst>
              <a:ext uri="{FF2B5EF4-FFF2-40B4-BE49-F238E27FC236}">
                <a16:creationId xmlns:a16="http://schemas.microsoft.com/office/drawing/2014/main" id="{67EB384D-E560-9641-890D-9DCE500FEC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46050" y="49587"/>
            <a:ext cx="4375150" cy="3281363"/>
          </a:xfrm>
          <a:prstGeom prst="rect">
            <a:avLst/>
          </a:prstGeom>
        </p:spPr>
      </p:pic>
      <p:pic>
        <p:nvPicPr>
          <p:cNvPr id="9" name="Picture 8">
            <a:extLst>
              <a:ext uri="{FF2B5EF4-FFF2-40B4-BE49-F238E27FC236}">
                <a16:creationId xmlns:a16="http://schemas.microsoft.com/office/drawing/2014/main" id="{E49B3FA7-B66D-7F47-99D7-62D9CD4A1B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4770437" y="152399"/>
            <a:ext cx="4238067" cy="3178551"/>
          </a:xfrm>
          <a:prstGeom prst="rect">
            <a:avLst/>
          </a:prstGeom>
        </p:spPr>
      </p:pic>
      <p:pic>
        <p:nvPicPr>
          <p:cNvPr id="7" name="Picture 6">
            <a:extLst>
              <a:ext uri="{FF2B5EF4-FFF2-40B4-BE49-F238E27FC236}">
                <a16:creationId xmlns:a16="http://schemas.microsoft.com/office/drawing/2014/main" id="{17F1FA52-35B0-0B4C-AAD5-2A44C2AE06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2350295" y="3280571"/>
            <a:ext cx="3968748" cy="29765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497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5497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497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497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497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497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4979">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5498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4979">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A09406B-2E0D-2643-B185-88971C3F74AE}" type="slidenum">
              <a:rPr lang="en-US" altLang="x-none" sz="1200">
                <a:latin typeface="Tahoma" charset="0"/>
              </a:rPr>
              <a:pPr/>
              <a:t>3</a:t>
            </a:fld>
            <a:endParaRPr lang="en-US" altLang="x-none" sz="1200">
              <a:latin typeface="Tahoma" charset="0"/>
            </a:endParaRPr>
          </a:p>
        </p:txBody>
      </p:sp>
      <p:sp>
        <p:nvSpPr>
          <p:cNvPr id="33794" name="Rectangle 2"/>
          <p:cNvSpPr>
            <a:spLocks noGrp="1" noChangeArrowheads="1"/>
          </p:cNvSpPr>
          <p:nvPr>
            <p:ph type="title"/>
          </p:nvPr>
        </p:nvSpPr>
        <p:spPr/>
        <p:txBody>
          <a:bodyPr/>
          <a:lstStyle/>
          <a:p>
            <a:r>
              <a:rPr lang="en-US" altLang="x-none">
                <a:ea typeface="ＭＳ Ｐゴシック" charset="-128"/>
              </a:rPr>
              <a:t>Personnel</a:t>
            </a:r>
          </a:p>
        </p:txBody>
      </p:sp>
      <p:sp>
        <p:nvSpPr>
          <p:cNvPr id="33795" name="Rectangle 3"/>
          <p:cNvSpPr>
            <a:spLocks noGrp="1" noChangeArrowheads="1"/>
          </p:cNvSpPr>
          <p:nvPr>
            <p:ph type="body" idx="1"/>
          </p:nvPr>
        </p:nvSpPr>
        <p:spPr/>
        <p:txBody>
          <a:bodyPr/>
          <a:lstStyle/>
          <a:p>
            <a:pPr>
              <a:buFont typeface="Wingdings" pitchFamily="2" charset="2"/>
              <a:buChar char="q"/>
            </a:pPr>
            <a:r>
              <a:rPr lang="en-US" altLang="zh-CN" dirty="0">
                <a:ea typeface="ＭＳ Ｐゴシック" charset="-128"/>
              </a:rPr>
              <a:t>I</a:t>
            </a:r>
            <a:r>
              <a:rPr lang="en-US" altLang="x-none" dirty="0">
                <a:ea typeface="ＭＳ Ｐゴシック" charset="-128"/>
              </a:rPr>
              <a:t>nstructor</a:t>
            </a:r>
          </a:p>
          <a:p>
            <a:pPr lvl="1">
              <a:buFont typeface="Courier New" panose="02070309020205020404" pitchFamily="49" charset="0"/>
              <a:buChar char="o"/>
            </a:pPr>
            <a:r>
              <a:rPr lang="en-US" altLang="zh-CN" dirty="0">
                <a:ea typeface="ＭＳ Ｐゴシック" charset="-128"/>
              </a:rPr>
              <a:t>Qiao</a:t>
            </a:r>
            <a:r>
              <a:rPr lang="zh-CN" altLang="en-US" dirty="0">
                <a:ea typeface="ＭＳ Ｐゴシック" charset="-128"/>
              </a:rPr>
              <a:t> </a:t>
            </a:r>
            <a:r>
              <a:rPr lang="en-US" altLang="zh-CN" dirty="0">
                <a:ea typeface="ＭＳ Ｐゴシック" charset="-128"/>
              </a:rPr>
              <a:t>Xiang</a:t>
            </a:r>
            <a:r>
              <a:rPr lang="en-US" altLang="x-none" dirty="0">
                <a:ea typeface="ＭＳ Ｐゴシック" charset="-128"/>
              </a:rPr>
              <a:t>, </a:t>
            </a:r>
            <a:r>
              <a:rPr lang="en-US" altLang="zh-CN" dirty="0" err="1">
                <a:ea typeface="ＭＳ Ｐゴシック" charset="-128"/>
              </a:rPr>
              <a:t>qiaoxiang</a:t>
            </a:r>
            <a:r>
              <a:rPr lang="en-US" altLang="x-none" dirty="0" err="1">
                <a:ea typeface="ＭＳ Ｐゴシック" charset="-128"/>
              </a:rPr>
              <a:t>@</a:t>
            </a:r>
            <a:r>
              <a:rPr lang="en-US" altLang="zh-CN" dirty="0" err="1">
                <a:ea typeface="ＭＳ Ｐゴシック" charset="-128"/>
              </a:rPr>
              <a:t>xmu.</a:t>
            </a:r>
            <a:r>
              <a:rPr lang="en-US" altLang="x-none" dirty="0" err="1">
                <a:ea typeface="ＭＳ Ｐゴシック" charset="-128"/>
              </a:rPr>
              <a:t>edu</a:t>
            </a:r>
            <a:r>
              <a:rPr lang="en-US" altLang="zh-CN" dirty="0" err="1">
                <a:ea typeface="ＭＳ Ｐゴシック" charset="-128"/>
              </a:rPr>
              <a:t>.cn</a:t>
            </a:r>
            <a:endParaRPr lang="en-US" altLang="x-none" dirty="0">
              <a:ea typeface="ＭＳ Ｐゴシック" charset="-128"/>
            </a:endParaRPr>
          </a:p>
          <a:p>
            <a:pPr lvl="2"/>
            <a:r>
              <a:rPr lang="en-US" altLang="x-none" dirty="0">
                <a:ea typeface="ＭＳ Ｐゴシック" charset="-128"/>
              </a:rPr>
              <a:t>office hours</a:t>
            </a:r>
            <a:r>
              <a:rPr lang="zh-CN" altLang="en-US" dirty="0">
                <a:ea typeface="ＭＳ Ｐゴシック" charset="-128"/>
              </a:rPr>
              <a:t>： </a:t>
            </a:r>
            <a:r>
              <a:rPr lang="en-US" altLang="x-none" dirty="0">
                <a:ea typeface="ＭＳ Ｐゴシック" charset="-128"/>
              </a:rPr>
              <a:t>by appointment</a:t>
            </a:r>
          </a:p>
          <a:p>
            <a:pPr lvl="3"/>
            <a:endParaRPr lang="en-US" altLang="x-none" dirty="0">
              <a:latin typeface="Times New Roman" charset="0"/>
              <a:ea typeface="ＭＳ Ｐゴシック" charset="-128"/>
            </a:endParaRPr>
          </a:p>
          <a:p>
            <a:pPr lvl="3"/>
            <a:endParaRPr lang="en-US" altLang="x-none" dirty="0">
              <a:latin typeface="Times New Roman" charset="0"/>
              <a:ea typeface="ＭＳ Ｐゴシック" charset="-128"/>
            </a:endParaRPr>
          </a:p>
          <a:p>
            <a:pPr>
              <a:buFont typeface="Wingdings" pitchFamily="2" charset="2"/>
              <a:buChar char="q"/>
            </a:pPr>
            <a:r>
              <a:rPr lang="en-US" altLang="zh-CN" dirty="0">
                <a:ea typeface="ＭＳ Ｐゴシック" charset="-128"/>
              </a:rPr>
              <a:t>T</a:t>
            </a:r>
            <a:r>
              <a:rPr lang="en-US" altLang="x-none" dirty="0">
                <a:ea typeface="ＭＳ Ｐゴシック" charset="-128"/>
              </a:rPr>
              <a:t>eaching assistant</a:t>
            </a:r>
            <a:r>
              <a:rPr lang="en-US" altLang="zh-CN" dirty="0">
                <a:ea typeface="ＭＳ Ｐゴシック" charset="-128"/>
              </a:rPr>
              <a:t>s</a:t>
            </a:r>
            <a:r>
              <a:rPr lang="en-US" altLang="x-none" dirty="0">
                <a:ea typeface="ＭＳ Ｐゴシック" charset="-128"/>
              </a:rPr>
              <a:t> </a:t>
            </a:r>
          </a:p>
          <a:p>
            <a:pPr lvl="1">
              <a:buFont typeface="Courier New" panose="02070309020205020404" pitchFamily="49" charset="0"/>
              <a:buChar char="o"/>
            </a:pPr>
            <a:r>
              <a:rPr lang="en-US" altLang="zh-CN" dirty="0">
                <a:ea typeface="ＭＳ Ｐゴシック" charset="-128"/>
              </a:rPr>
              <a:t>Xing</a:t>
            </a:r>
            <a:r>
              <a:rPr lang="zh-CN" altLang="en-US" dirty="0">
                <a:ea typeface="ＭＳ Ｐゴシック" charset="-128"/>
              </a:rPr>
              <a:t> </a:t>
            </a:r>
            <a:r>
              <a:rPr lang="en-US" altLang="zh-CN" dirty="0">
                <a:ea typeface="ＭＳ Ｐゴシック" charset="-128"/>
              </a:rPr>
              <a:t>Fang,</a:t>
            </a:r>
            <a:r>
              <a:rPr lang="zh-CN" altLang="en-US" dirty="0">
                <a:ea typeface="ＭＳ Ｐゴシック" charset="-128"/>
              </a:rPr>
              <a:t> </a:t>
            </a:r>
            <a:r>
              <a:rPr lang="en-US" altLang="zh-CN" dirty="0" err="1">
                <a:ea typeface="ＭＳ Ｐゴシック" charset="-128"/>
              </a:rPr>
              <a:t>fangxing@stu.xmu.edu.cn</a:t>
            </a:r>
            <a:endParaRPr lang="en-US" altLang="zh-CN" dirty="0">
              <a:ea typeface="ＭＳ Ｐゴシック" charset="-128"/>
            </a:endParaRPr>
          </a:p>
          <a:p>
            <a:pPr lvl="1">
              <a:buFont typeface="Courier New" panose="02070309020205020404" pitchFamily="49" charset="0"/>
              <a:buChar char="o"/>
            </a:pPr>
            <a:endParaRPr lang="en-US" altLang="zh-CN" dirty="0">
              <a:ea typeface="ＭＳ Ｐゴシック" charset="-128"/>
            </a:endParaRPr>
          </a:p>
          <a:p>
            <a:pPr lvl="1">
              <a:buFont typeface="Courier New" panose="02070309020205020404" pitchFamily="49" charset="0"/>
              <a:buChar char="o"/>
            </a:pPr>
            <a:endParaRPr lang="en-US" altLang="zh-CN" dirty="0">
              <a:ea typeface="ＭＳ Ｐゴシック" charset="-128"/>
            </a:endParaRPr>
          </a:p>
          <a:p>
            <a:pPr lvl="1">
              <a:buFont typeface="Courier New" panose="02070309020205020404" pitchFamily="49" charset="0"/>
              <a:buChar char="o"/>
            </a:pPr>
            <a:r>
              <a:rPr lang="en-US" altLang="zh-CN" dirty="0" err="1">
                <a:ea typeface="ＭＳ Ｐゴシック" charset="-128"/>
              </a:rPr>
              <a:t>Pengbo</a:t>
            </a:r>
            <a:r>
              <a:rPr lang="zh-CN" altLang="en-US" dirty="0">
                <a:ea typeface="ＭＳ Ｐゴシック" charset="-128"/>
              </a:rPr>
              <a:t> </a:t>
            </a:r>
            <a:r>
              <a:rPr lang="en-US" altLang="zh-CN" dirty="0">
                <a:ea typeface="ＭＳ Ｐゴシック" charset="-128"/>
              </a:rPr>
              <a:t>Yan,</a:t>
            </a:r>
            <a:r>
              <a:rPr lang="zh-CN" altLang="en-US" dirty="0">
                <a:ea typeface="ＭＳ Ｐゴシック" charset="-128"/>
              </a:rPr>
              <a:t> </a:t>
            </a:r>
            <a:r>
              <a:rPr lang="en-US" altLang="zh-CN" dirty="0" err="1">
                <a:ea typeface="ＭＳ Ｐゴシック" charset="-128"/>
              </a:rPr>
              <a:t>yanpengbo@stu.xmu.edu.cn</a:t>
            </a:r>
            <a:endParaRPr lang="en-US" altLang="zh-CN" dirty="0">
              <a:ea typeface="ＭＳ Ｐゴシック" charset="-128"/>
            </a:endParaRPr>
          </a:p>
        </p:txBody>
      </p:sp>
      <p:pic>
        <p:nvPicPr>
          <p:cNvPr id="2" name="Picture 1">
            <a:extLst>
              <a:ext uri="{FF2B5EF4-FFF2-40B4-BE49-F238E27FC236}">
                <a16:creationId xmlns:a16="http://schemas.microsoft.com/office/drawing/2014/main" id="{AF100E1B-60EE-E949-BCE6-7164C1CCA93B}"/>
              </a:ext>
            </a:extLst>
          </p:cNvPr>
          <p:cNvPicPr>
            <a:picLocks noChangeAspect="1"/>
          </p:cNvPicPr>
          <p:nvPr/>
        </p:nvPicPr>
        <p:blipFill>
          <a:blip r:embed="rId3"/>
          <a:stretch>
            <a:fillRect/>
          </a:stretch>
        </p:blipFill>
        <p:spPr>
          <a:xfrm>
            <a:off x="7190780" y="3710342"/>
            <a:ext cx="959348" cy="1276350"/>
          </a:xfrm>
          <a:prstGeom prst="rect">
            <a:avLst/>
          </a:prstGeom>
        </p:spPr>
      </p:pic>
      <p:pic>
        <p:nvPicPr>
          <p:cNvPr id="3" name="Picture 2">
            <a:extLst>
              <a:ext uri="{FF2B5EF4-FFF2-40B4-BE49-F238E27FC236}">
                <a16:creationId xmlns:a16="http://schemas.microsoft.com/office/drawing/2014/main" id="{BA195311-638E-5341-ABE0-706A2E32E73C}"/>
              </a:ext>
            </a:extLst>
          </p:cNvPr>
          <p:cNvPicPr>
            <a:picLocks noChangeAspect="1"/>
          </p:cNvPicPr>
          <p:nvPr/>
        </p:nvPicPr>
        <p:blipFill>
          <a:blip r:embed="rId4"/>
          <a:stretch>
            <a:fillRect/>
          </a:stretch>
        </p:blipFill>
        <p:spPr>
          <a:xfrm>
            <a:off x="7190780" y="5100992"/>
            <a:ext cx="987826" cy="13843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3BA49AD-6692-FA4B-B61D-3CBC51599BCF}" type="slidenum">
              <a:rPr lang="en-US" altLang="x-none" sz="1200">
                <a:latin typeface="Tahoma" charset="0"/>
              </a:rPr>
              <a:pPr/>
              <a:t>30</a:t>
            </a:fld>
            <a:endParaRPr lang="en-US" altLang="x-none" sz="1200">
              <a:latin typeface="Tahoma" charset="0"/>
            </a:endParaRPr>
          </a:p>
        </p:txBody>
      </p:sp>
      <p:sp>
        <p:nvSpPr>
          <p:cNvPr id="64514"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1969</a:t>
            </a:r>
          </a:p>
          <a:p>
            <a:pPr lvl="1">
              <a:buFont typeface="Courier New" panose="02070309020205020404" pitchFamily="49" charset="0"/>
              <a:buChar char="o"/>
            </a:pPr>
            <a:r>
              <a:rPr lang="en-US" altLang="x-none" dirty="0">
                <a:ea typeface="ＭＳ Ｐゴシック" charset="-128"/>
              </a:rPr>
              <a:t>ARPANET commissioned: 4 nodes, 50kbps</a:t>
            </a:r>
          </a:p>
        </p:txBody>
      </p:sp>
      <p:sp>
        <p:nvSpPr>
          <p:cNvPr id="64515" name="Rectangle 4"/>
          <p:cNvSpPr>
            <a:spLocks noGrp="1" noChangeArrowheads="1"/>
          </p:cNvSpPr>
          <p:nvPr>
            <p:ph type="title"/>
          </p:nvPr>
        </p:nvSpPr>
        <p:spPr>
          <a:xfrm>
            <a:off x="463550" y="457200"/>
            <a:ext cx="8235950" cy="844550"/>
          </a:xfrm>
          <a:noFill/>
        </p:spPr>
        <p:txBody>
          <a:bodyPr anchor="t"/>
          <a:lstStyle/>
          <a:p>
            <a:r>
              <a:rPr lang="en-US" altLang="x-none" dirty="0">
                <a:ea typeface="ＭＳ Ｐゴシック" charset="-128"/>
              </a:rPr>
              <a:t>Internet 1.0: Initial ARPANET</a:t>
            </a:r>
          </a:p>
        </p:txBody>
      </p:sp>
      <p:pic>
        <p:nvPicPr>
          <p:cNvPr id="64516" name="Picture 6" descr="1969_4-node_map"/>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6550" y="2490788"/>
            <a:ext cx="4724400" cy="429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5113F14-FF12-9F45-854F-03C4CA9901DF}" type="slidenum">
              <a:rPr lang="en-US" altLang="x-none" sz="1200">
                <a:latin typeface="Tahoma" charset="0"/>
              </a:rPr>
              <a:pPr/>
              <a:t>31</a:t>
            </a:fld>
            <a:endParaRPr lang="en-US" altLang="x-none" sz="1200">
              <a:latin typeface="Tahoma" charset="0"/>
            </a:endParaRPr>
          </a:p>
        </p:txBody>
      </p:sp>
      <p:sp>
        <p:nvSpPr>
          <p:cNvPr id="66562" name="Rectangle 2"/>
          <p:cNvSpPr>
            <a:spLocks noGrp="1" noChangeArrowheads="1"/>
          </p:cNvSpPr>
          <p:nvPr>
            <p:ph type="title"/>
          </p:nvPr>
        </p:nvSpPr>
        <p:spPr/>
        <p:txBody>
          <a:bodyPr/>
          <a:lstStyle/>
          <a:p>
            <a:r>
              <a:rPr lang="en-US" altLang="x-none" sz="3600" dirty="0">
                <a:ea typeface="ＭＳ Ｐゴシック" charset="-128"/>
              </a:rPr>
              <a:t>Initial Expansion of the ARPANET</a:t>
            </a:r>
          </a:p>
        </p:txBody>
      </p:sp>
      <p:pic>
        <p:nvPicPr>
          <p:cNvPr id="66563" name="Picture 3"/>
          <p:cNvPicPr>
            <a:picLocks noGrp="1" noChangeAspect="1" noChangeArrowheads="1"/>
          </p:cNvPicPr>
          <p:nvPr>
            <p:ph type="body" idx="1"/>
          </p:nvPr>
        </p:nvPicPr>
        <p:blipFill>
          <a:blip r:embed="rId3">
            <a:extLst>
              <a:ext uri="{28A0092B-C50C-407E-A947-70E740481C1C}">
                <a14:useLocalDpi xmlns:a14="http://schemas.microsoft.com/office/drawing/2010/main"/>
              </a:ext>
            </a:extLst>
          </a:blip>
          <a:srcRect/>
          <a:stretch>
            <a:fillRect/>
          </a:stretch>
        </p:blipFill>
        <p:spPr>
          <a:xfrm>
            <a:off x="387350" y="1530350"/>
            <a:ext cx="8388350" cy="5018088"/>
          </a:xfrm>
        </p:spPr>
      </p:pic>
      <p:sp>
        <p:nvSpPr>
          <p:cNvPr id="66564" name="Text Box 4"/>
          <p:cNvSpPr txBox="1">
            <a:spLocks noChangeArrowheads="1"/>
          </p:cNvSpPr>
          <p:nvPr/>
        </p:nvSpPr>
        <p:spPr bwMode="auto">
          <a:xfrm>
            <a:off x="730250" y="3008313"/>
            <a:ext cx="889000"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Dec. 1969</a:t>
            </a:r>
          </a:p>
        </p:txBody>
      </p:sp>
      <p:sp>
        <p:nvSpPr>
          <p:cNvPr id="66565" name="Text Box 5"/>
          <p:cNvSpPr txBox="1">
            <a:spLocks noChangeArrowheads="1"/>
          </p:cNvSpPr>
          <p:nvPr/>
        </p:nvSpPr>
        <p:spPr bwMode="auto">
          <a:xfrm>
            <a:off x="6034088" y="3008313"/>
            <a:ext cx="877887"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Mar</a:t>
            </a:r>
            <a:r>
              <a:rPr lang="en-US" altLang="zh-CN" sz="1200">
                <a:latin typeface="Comic Sans MS" charset="0"/>
              </a:rPr>
              <a:t>.</a:t>
            </a:r>
            <a:r>
              <a:rPr lang="en-US" altLang="x-none" sz="1200">
                <a:latin typeface="Comic Sans MS" charset="0"/>
              </a:rPr>
              <a:t> 1971</a:t>
            </a:r>
          </a:p>
        </p:txBody>
      </p:sp>
      <p:sp>
        <p:nvSpPr>
          <p:cNvPr id="66566" name="Text Box 6"/>
          <p:cNvSpPr txBox="1">
            <a:spLocks noChangeArrowheads="1"/>
          </p:cNvSpPr>
          <p:nvPr/>
        </p:nvSpPr>
        <p:spPr bwMode="auto">
          <a:xfrm>
            <a:off x="2706688" y="3008313"/>
            <a:ext cx="881062"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July 1970</a:t>
            </a:r>
          </a:p>
        </p:txBody>
      </p:sp>
      <p:sp>
        <p:nvSpPr>
          <p:cNvPr id="66567" name="Text Box 7"/>
          <p:cNvSpPr txBox="1">
            <a:spLocks noChangeArrowheads="1"/>
          </p:cNvSpPr>
          <p:nvPr/>
        </p:nvSpPr>
        <p:spPr bwMode="auto">
          <a:xfrm>
            <a:off x="2139950" y="6254750"/>
            <a:ext cx="882650" cy="27463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Apr. 1972</a:t>
            </a:r>
          </a:p>
        </p:txBody>
      </p:sp>
      <p:sp>
        <p:nvSpPr>
          <p:cNvPr id="66568" name="Text Box 8"/>
          <p:cNvSpPr txBox="1">
            <a:spLocks noChangeArrowheads="1"/>
          </p:cNvSpPr>
          <p:nvPr/>
        </p:nvSpPr>
        <p:spPr bwMode="auto">
          <a:xfrm>
            <a:off x="6169025" y="6284913"/>
            <a:ext cx="960438"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Sep</a:t>
            </a:r>
            <a:r>
              <a:rPr lang="en-US" altLang="zh-CN" sz="1200">
                <a:latin typeface="Comic Sans MS" charset="0"/>
              </a:rPr>
              <a:t>t</a:t>
            </a:r>
            <a:r>
              <a:rPr lang="en-US" altLang="x-none" sz="1200">
                <a:latin typeface="Comic Sans MS" charset="0"/>
              </a:rPr>
              <a:t>. 1972</a:t>
            </a:r>
          </a:p>
        </p:txBody>
      </p:sp>
      <p:sp>
        <p:nvSpPr>
          <p:cNvPr id="66569" name="Text Box 9"/>
          <p:cNvSpPr txBox="1">
            <a:spLocks noChangeArrowheads="1"/>
          </p:cNvSpPr>
          <p:nvPr/>
        </p:nvSpPr>
        <p:spPr bwMode="auto">
          <a:xfrm>
            <a:off x="768350" y="6559550"/>
            <a:ext cx="184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66570" name="Text Box 10"/>
          <p:cNvSpPr txBox="1">
            <a:spLocks noChangeArrowheads="1"/>
          </p:cNvSpPr>
          <p:nvPr/>
        </p:nvSpPr>
        <p:spPr bwMode="auto">
          <a:xfrm>
            <a:off x="652463" y="6432550"/>
            <a:ext cx="775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a:t>RFC</a:t>
            </a:r>
            <a:r>
              <a:rPr lang="en-US" altLang="x-none" sz="1600"/>
              <a:t> 527: ARPAWOCKY; </a:t>
            </a:r>
            <a:r>
              <a:rPr lang="en-US" altLang="zh-CN" sz="1600"/>
              <a:t> RFC</a:t>
            </a:r>
            <a:r>
              <a:rPr lang="en-US" altLang="x-none" sz="1600"/>
              <a:t> 602: The Stockings Were Hung by the Chimney with Care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20482CA-6F3A-1340-B2E9-27D5812989CB}" type="slidenum">
              <a:rPr lang="en-US" altLang="x-none" sz="1200">
                <a:latin typeface="Tahoma" charset="0"/>
              </a:rPr>
              <a:pPr/>
              <a:t>32</a:t>
            </a:fld>
            <a:endParaRPr lang="en-US" altLang="x-none" sz="1200">
              <a:latin typeface="Tahoma" charset="0"/>
            </a:endParaRPr>
          </a:p>
        </p:txBody>
      </p:sp>
      <p:sp>
        <p:nvSpPr>
          <p:cNvPr id="26627" name="Rectangle 5"/>
          <p:cNvSpPr>
            <a:spLocks noChangeArrowheads="1"/>
          </p:cNvSpPr>
          <p:nvPr/>
        </p:nvSpPr>
        <p:spPr bwMode="auto">
          <a:xfrm>
            <a:off x="539750" y="1454150"/>
            <a:ext cx="8305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800100" indent="-34290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400" dirty="0">
                <a:latin typeface="Comic Sans MS" charset="0"/>
              </a:rPr>
              <a:t>1970: </a:t>
            </a:r>
            <a:r>
              <a:rPr lang="en-US" altLang="x-none" sz="2400" dirty="0" err="1">
                <a:latin typeface="Comic Sans MS" charset="0"/>
              </a:rPr>
              <a:t>ALOHAnet</a:t>
            </a:r>
            <a:r>
              <a:rPr lang="en-US" altLang="x-none" sz="2400" dirty="0">
                <a:latin typeface="Comic Sans MS" charset="0"/>
              </a:rPr>
              <a:t>, the first packet radio network, developed by Norman Abramson, </a:t>
            </a:r>
            <a:r>
              <a:rPr lang="en-US" altLang="x-none" sz="2400" dirty="0" err="1">
                <a:latin typeface="Comic Sans MS" charset="0"/>
              </a:rPr>
              <a:t>Univ</a:t>
            </a:r>
            <a:r>
              <a:rPr lang="en-US" altLang="x-none" sz="2400" dirty="0">
                <a:latin typeface="Comic Sans MS" charset="0"/>
              </a:rPr>
              <a:t> of Hawaii, </a:t>
            </a:r>
            <a:r>
              <a:rPr lang="en-US" altLang="x-none" sz="2400" dirty="0" err="1">
                <a:latin typeface="Comic Sans MS" charset="0"/>
              </a:rPr>
              <a:t>becomed</a:t>
            </a:r>
            <a:r>
              <a:rPr lang="en-US" altLang="x-none" sz="2400" dirty="0">
                <a:latin typeface="Comic Sans MS" charset="0"/>
              </a:rPr>
              <a:t> operational</a:t>
            </a:r>
            <a:br>
              <a:rPr lang="en-US" altLang="x-none" sz="2400" dirty="0">
                <a:latin typeface="Comic Sans MS" charset="0"/>
              </a:rPr>
            </a:br>
            <a:endParaRPr lang="en-US" altLang="x-none" sz="2400" dirty="0">
              <a:latin typeface="Comic Sans MS" charset="0"/>
            </a:endParaRPr>
          </a:p>
          <a:p>
            <a:pPr algn="l">
              <a:spcBef>
                <a:spcPct val="20000"/>
              </a:spcBef>
              <a:buClr>
                <a:schemeClr val="accent2"/>
              </a:buClr>
              <a:buSzPct val="85000"/>
              <a:buFont typeface="Wingdings" pitchFamily="2" charset="2"/>
              <a:buChar char="q"/>
            </a:pPr>
            <a:r>
              <a:rPr lang="en-US" altLang="x-none" sz="2400" dirty="0">
                <a:latin typeface="Comic Sans MS" charset="0"/>
              </a:rPr>
              <a:t>1973: Bob Kahn posed the Internet problem---how to connect ARPANET, packet radio network, and satellite network</a:t>
            </a:r>
            <a:br>
              <a:rPr lang="en-US" altLang="x-none" sz="2400" dirty="0">
                <a:latin typeface="Comic Sans MS" charset="0"/>
              </a:rPr>
            </a:br>
            <a:endParaRPr lang="en-US" altLang="x-none" sz="2400" dirty="0">
              <a:latin typeface="Comic Sans MS" charset="0"/>
            </a:endParaRPr>
          </a:p>
          <a:p>
            <a:pPr algn="l">
              <a:spcBef>
                <a:spcPct val="20000"/>
              </a:spcBef>
              <a:buClr>
                <a:schemeClr val="accent2"/>
              </a:buClr>
              <a:buSzPct val="85000"/>
              <a:buFont typeface="Wingdings" pitchFamily="2" charset="2"/>
              <a:buChar char="q"/>
            </a:pPr>
            <a:r>
              <a:rPr lang="en-US" altLang="x-none" sz="2400" dirty="0">
                <a:latin typeface="Comic Sans MS" charset="0"/>
              </a:rPr>
              <a:t>1974: </a:t>
            </a:r>
            <a:r>
              <a:rPr lang="en-US" altLang="x-none" sz="2400" dirty="0" err="1">
                <a:latin typeface="Comic Sans MS" charset="0"/>
              </a:rPr>
              <a:t>Vint</a:t>
            </a:r>
            <a:r>
              <a:rPr lang="en-US" altLang="x-none" sz="2400" dirty="0">
                <a:latin typeface="Comic Sans MS" charset="0"/>
              </a:rPr>
              <a:t> Cerf, Bob Kahn published initial design of TCP (NCP) to connect multiple networks</a:t>
            </a:r>
          </a:p>
          <a:p>
            <a:pPr lvl="1" algn="l">
              <a:spcBef>
                <a:spcPct val="20000"/>
              </a:spcBef>
              <a:buClr>
                <a:schemeClr val="accent2"/>
              </a:buClr>
              <a:buSzPct val="85000"/>
            </a:pPr>
            <a:r>
              <a:rPr lang="en-US" altLang="x-none" sz="2400" dirty="0">
                <a:latin typeface="Comic Sans MS" charset="0"/>
              </a:rPr>
              <a:t>- 1978: TCP (NCP) split to TCP/IP</a:t>
            </a:r>
          </a:p>
          <a:p>
            <a:pPr lvl="1" algn="l">
              <a:spcBef>
                <a:spcPct val="20000"/>
              </a:spcBef>
              <a:buClr>
                <a:schemeClr val="accent2"/>
              </a:buClr>
              <a:buSzPct val="85000"/>
            </a:pPr>
            <a:r>
              <a:rPr lang="en-US" altLang="x-none" sz="2400" dirty="0">
                <a:latin typeface="Comic Sans MS" charset="0"/>
              </a:rPr>
              <a:t>- 1983: TCP (NCP) converted to TCP/IP (Jan. 1)</a:t>
            </a:r>
            <a:endParaRPr lang="en-US" altLang="x-none" sz="1800" dirty="0">
              <a:solidFill>
                <a:srgbClr val="000000"/>
              </a:solidFill>
              <a:latin typeface="Comic Sans MS" charset="0"/>
            </a:endParaRPr>
          </a:p>
        </p:txBody>
      </p:sp>
      <p:sp>
        <p:nvSpPr>
          <p:cNvPr id="68611" name="Rectangle 6"/>
          <p:cNvSpPr>
            <a:spLocks noGrp="1" noChangeArrowheads="1"/>
          </p:cNvSpPr>
          <p:nvPr>
            <p:ph type="title"/>
          </p:nvPr>
        </p:nvSpPr>
        <p:spPr/>
        <p:txBody>
          <a:bodyPr/>
          <a:lstStyle/>
          <a:p>
            <a:r>
              <a:rPr lang="en-US" altLang="zh-CN" sz="2800" dirty="0">
                <a:ea typeface="ＭＳ Ｐゴシック" charset="-128"/>
              </a:rPr>
              <a:t>The Internet Becomes </a:t>
            </a:r>
            <a:r>
              <a:rPr lang="en-US" altLang="zh-CN" sz="2800" dirty="0">
                <a:solidFill>
                  <a:srgbClr val="FF0000"/>
                </a:solidFill>
                <a:ea typeface="ＭＳ Ｐゴシック" charset="-128"/>
              </a:rPr>
              <a:t>a Network of</a:t>
            </a:r>
            <a:r>
              <a:rPr lang="en-US" altLang="x-none" sz="2800" dirty="0">
                <a:solidFill>
                  <a:srgbClr val="FF0000"/>
                </a:solidFill>
                <a:ea typeface="ＭＳ Ｐゴシック" charset="-128"/>
              </a:rPr>
              <a:t> Networks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662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A5A8728-7454-1745-A610-B25438765383}" type="slidenum">
              <a:rPr lang="en-US" altLang="x-none" sz="1200">
                <a:latin typeface="Tahoma" charset="0"/>
              </a:rPr>
              <a:pPr/>
              <a:t>33</a:t>
            </a:fld>
            <a:endParaRPr lang="en-US" altLang="x-none" sz="1200">
              <a:latin typeface="Tahoma" charset="0"/>
            </a:endParaRPr>
          </a:p>
        </p:txBody>
      </p:sp>
      <p:sp>
        <p:nvSpPr>
          <p:cNvPr id="70658" name="Rectangle 2"/>
          <p:cNvSpPr>
            <a:spLocks noChangeArrowheads="1"/>
          </p:cNvSpPr>
          <p:nvPr/>
        </p:nvSpPr>
        <p:spPr bwMode="auto">
          <a:xfrm>
            <a:off x="539750" y="1301750"/>
            <a:ext cx="8305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1800" dirty="0">
                <a:latin typeface="Comic Sans MS" charset="0"/>
              </a:rPr>
              <a:t>1981: BITNET (Because It</a:t>
            </a:r>
            <a:r>
              <a:rPr lang="ja-JP" altLang="en-US" sz="1800" dirty="0">
                <a:latin typeface="Comic Sans MS" charset="0"/>
              </a:rPr>
              <a:t>’</a:t>
            </a:r>
            <a:r>
              <a:rPr lang="en-US" altLang="ja-JP" sz="1800" dirty="0">
                <a:latin typeface="Comic Sans MS" charset="0"/>
              </a:rPr>
              <a:t>s Time </a:t>
            </a:r>
            <a:r>
              <a:rPr lang="en-US" altLang="ja-JP" sz="1800" dirty="0" err="1">
                <a:latin typeface="Comic Sans MS" charset="0"/>
              </a:rPr>
              <a:t>NETwork</a:t>
            </a:r>
            <a:r>
              <a:rPr lang="en-US" altLang="ja-JP" sz="1800" dirty="0">
                <a:latin typeface="Comic Sans MS" charset="0"/>
              </a:rPr>
              <a:t>) between CUNY and Yale</a:t>
            </a:r>
          </a:p>
          <a:p>
            <a:pPr algn="l">
              <a:spcBef>
                <a:spcPct val="20000"/>
              </a:spcBef>
              <a:buClr>
                <a:schemeClr val="accent2"/>
              </a:buClr>
              <a:buSzPct val="85000"/>
              <a:buFont typeface="Wingdings" pitchFamily="2" charset="2"/>
              <a:buChar char="q"/>
            </a:pPr>
            <a:r>
              <a:rPr lang="en-US" altLang="x-none" sz="1800" dirty="0">
                <a:latin typeface="Comic Sans MS" charset="0"/>
              </a:rPr>
              <a:t>1986: NSF builds NSFNET as backbone, links 6 supercomputer centers,  56 kbps; this allows an explosion of connections, especially from universities</a:t>
            </a:r>
          </a:p>
          <a:p>
            <a:pPr algn="l">
              <a:spcBef>
                <a:spcPct val="20000"/>
              </a:spcBef>
              <a:buClr>
                <a:schemeClr val="accent2"/>
              </a:buClr>
              <a:buSzPct val="85000"/>
              <a:buFont typeface="Wingdings" pitchFamily="2" charset="2"/>
              <a:buChar char="q"/>
            </a:pPr>
            <a:r>
              <a:rPr lang="en-US" altLang="x-none" sz="1800" dirty="0">
                <a:latin typeface="Comic Sans MS" charset="0"/>
              </a:rPr>
              <a:t>1987: 10,000 hosts</a:t>
            </a:r>
          </a:p>
          <a:p>
            <a:pPr algn="l">
              <a:spcBef>
                <a:spcPct val="20000"/>
              </a:spcBef>
              <a:buClr>
                <a:schemeClr val="accent2"/>
              </a:buClr>
              <a:buSzPct val="85000"/>
              <a:buFont typeface="Wingdings" pitchFamily="2" charset="2"/>
              <a:buChar char="q"/>
            </a:pPr>
            <a:r>
              <a:rPr lang="en-US" altLang="zh-CN" sz="1800" dirty="0">
                <a:latin typeface="Comic Sans MS" charset="0"/>
              </a:rPr>
              <a:t>1987</a:t>
            </a:r>
            <a:r>
              <a:rPr lang="zh-CN" altLang="en-US" sz="1800" dirty="0">
                <a:latin typeface="Comic Sans MS" charset="0"/>
              </a:rPr>
              <a:t>： </a:t>
            </a:r>
            <a:r>
              <a:rPr lang="en-US" altLang="zh-CN" sz="1800" dirty="0">
                <a:solidFill>
                  <a:srgbClr val="C00000"/>
                </a:solidFill>
                <a:latin typeface="Comic Sans MS" charset="0"/>
              </a:rPr>
              <a:t>China's</a:t>
            </a:r>
            <a:r>
              <a:rPr lang="zh-CN" altLang="en-US" sz="1800" dirty="0">
                <a:solidFill>
                  <a:srgbClr val="C00000"/>
                </a:solidFill>
                <a:latin typeface="Comic Sans MS" charset="0"/>
              </a:rPr>
              <a:t> </a:t>
            </a:r>
            <a:r>
              <a:rPr lang="en-US" altLang="zh-CN" sz="1800" dirty="0">
                <a:solidFill>
                  <a:srgbClr val="C00000"/>
                </a:solidFill>
                <a:latin typeface="Comic Sans MS" charset="0"/>
              </a:rPr>
              <a:t>first</a:t>
            </a:r>
            <a:r>
              <a:rPr lang="zh-CN" altLang="en-US" sz="1800" dirty="0">
                <a:solidFill>
                  <a:srgbClr val="C00000"/>
                </a:solidFill>
                <a:latin typeface="Comic Sans MS" charset="0"/>
              </a:rPr>
              <a:t> </a:t>
            </a:r>
            <a:r>
              <a:rPr lang="en-US" altLang="zh-CN" sz="1800" dirty="0">
                <a:solidFill>
                  <a:srgbClr val="C00000"/>
                </a:solidFill>
                <a:latin typeface="Comic Sans MS" charset="0"/>
              </a:rPr>
              <a:t>email</a:t>
            </a:r>
            <a:r>
              <a:rPr lang="zh-CN" altLang="en-US" sz="1800" dirty="0">
                <a:solidFill>
                  <a:srgbClr val="C00000"/>
                </a:solidFill>
                <a:latin typeface="Comic Sans MS" charset="0"/>
              </a:rPr>
              <a:t> </a:t>
            </a:r>
            <a:r>
              <a:rPr lang="en-US" altLang="zh-CN" sz="1800" dirty="0">
                <a:solidFill>
                  <a:srgbClr val="C00000"/>
                </a:solidFill>
                <a:latin typeface="Comic Sans MS" charset="0"/>
              </a:rPr>
              <a:t>"Across the Great Wall we can reach every corner in the world"</a:t>
            </a:r>
            <a:r>
              <a:rPr lang="zh-CN" altLang="en-US" sz="1800" dirty="0">
                <a:solidFill>
                  <a:srgbClr val="C00000"/>
                </a:solidFill>
                <a:latin typeface="Comic Sans MS" charset="0"/>
              </a:rPr>
              <a:t> </a:t>
            </a:r>
            <a:r>
              <a:rPr lang="en-US" altLang="zh-CN" sz="1800" dirty="0">
                <a:solidFill>
                  <a:srgbClr val="C00000"/>
                </a:solidFill>
                <a:latin typeface="Comic Sans MS" charset="0"/>
              </a:rPr>
              <a:t>sent</a:t>
            </a:r>
            <a:r>
              <a:rPr lang="zh-CN" altLang="en-US" sz="1800" dirty="0">
                <a:solidFill>
                  <a:srgbClr val="C00000"/>
                </a:solidFill>
                <a:latin typeface="Comic Sans MS" charset="0"/>
              </a:rPr>
              <a:t> </a:t>
            </a:r>
            <a:r>
              <a:rPr lang="en-US" altLang="zh-CN" sz="1800" dirty="0">
                <a:solidFill>
                  <a:srgbClr val="C00000"/>
                </a:solidFill>
                <a:latin typeface="Comic Sans MS" charset="0"/>
              </a:rPr>
              <a:t>to</a:t>
            </a:r>
            <a:r>
              <a:rPr lang="zh-CN" altLang="en-US" sz="1800" dirty="0">
                <a:solidFill>
                  <a:srgbClr val="C00000"/>
                </a:solidFill>
                <a:latin typeface="Comic Sans MS" charset="0"/>
              </a:rPr>
              <a:t> </a:t>
            </a:r>
            <a:r>
              <a:rPr lang="en-US" altLang="zh-CN" sz="1800" dirty="0">
                <a:solidFill>
                  <a:srgbClr val="C00000"/>
                </a:solidFill>
                <a:latin typeface="Comic Sans MS" charset="0"/>
              </a:rPr>
              <a:t>Germany</a:t>
            </a:r>
            <a:endParaRPr lang="en-US" altLang="x-none" sz="1800" dirty="0">
              <a:solidFill>
                <a:srgbClr val="C00000"/>
              </a:solidFill>
              <a:latin typeface="Comic Sans MS" charset="0"/>
            </a:endParaRPr>
          </a:p>
          <a:p>
            <a:pPr algn="l">
              <a:spcBef>
                <a:spcPct val="20000"/>
              </a:spcBef>
              <a:buClr>
                <a:schemeClr val="accent2"/>
              </a:buClr>
              <a:buSzPct val="85000"/>
              <a:buFont typeface="Wingdings" pitchFamily="2" charset="2"/>
              <a:buChar char="q"/>
            </a:pPr>
            <a:r>
              <a:rPr lang="en-US" altLang="x-none" sz="1800" dirty="0">
                <a:latin typeface="Comic Sans MS" charset="0"/>
              </a:rPr>
              <a:t>1988: Internet congestion collapse; TCP congestion control</a:t>
            </a:r>
          </a:p>
          <a:p>
            <a:pPr algn="l">
              <a:spcBef>
                <a:spcPct val="20000"/>
              </a:spcBef>
              <a:buClr>
                <a:schemeClr val="accent2"/>
              </a:buClr>
              <a:buSzPct val="85000"/>
              <a:buFont typeface="Wingdings" pitchFamily="2" charset="2"/>
              <a:buChar char="q"/>
            </a:pPr>
            <a:r>
              <a:rPr lang="en-US" altLang="x-none" sz="1800" dirty="0">
                <a:latin typeface="Comic Sans MS" charset="0"/>
              </a:rPr>
              <a:t>1989: 100,000 hosts</a:t>
            </a:r>
            <a:br>
              <a:rPr lang="en-US" altLang="x-none" sz="1800" dirty="0">
                <a:latin typeface="Comic Sans MS" charset="0"/>
              </a:rPr>
            </a:br>
            <a:r>
              <a:rPr lang="en-US" altLang="x-none" sz="1800" dirty="0">
                <a:latin typeface="Comic Sans MS" charset="0"/>
              </a:rPr>
              <a:t>          </a:t>
            </a:r>
            <a:r>
              <a:rPr lang="en-US" altLang="zh-CN" sz="1800" dirty="0">
                <a:latin typeface="Comic Sans MS" charset="0"/>
              </a:rPr>
              <a:t>    </a:t>
            </a:r>
            <a:r>
              <a:rPr lang="en-US" altLang="zh-CN" sz="1600" dirty="0">
                <a:latin typeface="Comic Sans MS" charset="0"/>
              </a:rPr>
              <a:t>RFC</a:t>
            </a:r>
            <a:r>
              <a:rPr lang="en-US" altLang="x-none" sz="1600" dirty="0">
                <a:latin typeface="Comic Sans MS" charset="0"/>
              </a:rPr>
              <a:t> 1121: Act One – The Poem</a:t>
            </a:r>
            <a:br>
              <a:rPr lang="en-US" altLang="x-none" sz="1600" dirty="0">
                <a:latin typeface="Comic Sans MS" charset="0"/>
              </a:rPr>
            </a:br>
            <a:r>
              <a:rPr lang="en-US" altLang="x-none" sz="1600" dirty="0">
                <a:latin typeface="Comic Sans MS" charset="0"/>
              </a:rPr>
              <a:t>             </a:t>
            </a:r>
            <a:r>
              <a:rPr lang="en-US" altLang="x-none" sz="1600" dirty="0">
                <a:solidFill>
                  <a:srgbClr val="000000"/>
                </a:solidFill>
                <a:latin typeface="Comic Sans MS" charset="0"/>
              </a:rPr>
              <a:t>WELCOME by Leonard </a:t>
            </a:r>
            <a:r>
              <a:rPr lang="en-US" altLang="x-none" sz="1600" dirty="0" err="1">
                <a:solidFill>
                  <a:srgbClr val="000000"/>
                </a:solidFill>
                <a:latin typeface="Comic Sans MS" charset="0"/>
              </a:rPr>
              <a:t>Kleinrock</a:t>
            </a:r>
            <a:r>
              <a:rPr lang="en-US" altLang="x-none" sz="1600" dirty="0">
                <a:solidFill>
                  <a:srgbClr val="000000"/>
                </a:solidFill>
                <a:latin typeface="Comic Sans MS" charset="0"/>
              </a:rPr>
              <a:t> </a:t>
            </a:r>
            <a:br>
              <a:rPr lang="en-US" altLang="x-none" sz="1600" dirty="0">
                <a:solidFill>
                  <a:srgbClr val="000000"/>
                </a:solidFill>
                <a:latin typeface="Comic Sans MS" charset="0"/>
              </a:rPr>
            </a:br>
            <a:r>
              <a:rPr lang="en-US" altLang="x-none" sz="1600" dirty="0">
                <a:solidFill>
                  <a:srgbClr val="000000"/>
                </a:solidFill>
                <a:latin typeface="Comic Sans MS" charset="0"/>
              </a:rPr>
              <a:t>   </a:t>
            </a:r>
            <a:r>
              <a:rPr lang="en-US" altLang="x-none" sz="1400" dirty="0">
                <a:solidFill>
                  <a:srgbClr val="000000"/>
                </a:solidFill>
                <a:latin typeface="Comic Sans MS" charset="0"/>
              </a:rPr>
              <a:t>We've gathered here for two days to examine and debate </a:t>
            </a:r>
            <a:br>
              <a:rPr lang="en-US" altLang="x-none" sz="1400" dirty="0">
                <a:solidFill>
                  <a:srgbClr val="000000"/>
                </a:solidFill>
                <a:latin typeface="Comic Sans MS" charset="0"/>
              </a:rPr>
            </a:br>
            <a:r>
              <a:rPr lang="en-US" altLang="x-none" sz="1400" dirty="0">
                <a:solidFill>
                  <a:srgbClr val="000000"/>
                </a:solidFill>
                <a:latin typeface="Comic Sans MS" charset="0"/>
              </a:rPr>
              <a:t>   And reflect on data networks and as well to celebrate. </a:t>
            </a:r>
            <a:br>
              <a:rPr lang="en-US" altLang="x-none" sz="1400" dirty="0">
                <a:solidFill>
                  <a:srgbClr val="000000"/>
                </a:solidFill>
                <a:latin typeface="Comic Sans MS" charset="0"/>
              </a:rPr>
            </a:br>
            <a:r>
              <a:rPr lang="en-US" altLang="x-none" sz="1400" dirty="0">
                <a:solidFill>
                  <a:srgbClr val="000000"/>
                </a:solidFill>
                <a:latin typeface="Comic Sans MS" charset="0"/>
              </a:rPr>
              <a:t>   To recognize the leaders and recount the path we took. </a:t>
            </a:r>
            <a:br>
              <a:rPr lang="en-US" altLang="x-none" sz="1400" dirty="0">
                <a:solidFill>
                  <a:srgbClr val="000000"/>
                </a:solidFill>
                <a:latin typeface="Comic Sans MS" charset="0"/>
              </a:rPr>
            </a:br>
            <a:br>
              <a:rPr lang="en-US" altLang="x-none" sz="1400" dirty="0">
                <a:solidFill>
                  <a:srgbClr val="000000"/>
                </a:solidFill>
                <a:latin typeface="Comic Sans MS" charset="0"/>
              </a:rPr>
            </a:br>
            <a:r>
              <a:rPr lang="en-US" altLang="x-none" sz="1400" dirty="0">
                <a:solidFill>
                  <a:srgbClr val="000000"/>
                </a:solidFill>
                <a:latin typeface="Comic Sans MS" charset="0"/>
              </a:rPr>
              <a:t>   We'll begin with how it happened; for it's time to take a look. </a:t>
            </a:r>
            <a:br>
              <a:rPr lang="en-US" altLang="x-none" sz="1400" dirty="0">
                <a:solidFill>
                  <a:srgbClr val="000000"/>
                </a:solidFill>
                <a:latin typeface="Comic Sans MS" charset="0"/>
              </a:rPr>
            </a:br>
            <a:r>
              <a:rPr lang="en-US" altLang="x-none" sz="1400" dirty="0">
                <a:solidFill>
                  <a:srgbClr val="000000"/>
                </a:solidFill>
                <a:latin typeface="Comic Sans MS" charset="0"/>
              </a:rPr>
              <a:t>   Yes, the history is legend and the pioneers are here.  </a:t>
            </a:r>
            <a:br>
              <a:rPr lang="en-US" altLang="x-none" sz="1400" dirty="0">
                <a:solidFill>
                  <a:srgbClr val="000000"/>
                </a:solidFill>
                <a:latin typeface="Comic Sans MS" charset="0"/>
              </a:rPr>
            </a:br>
            <a:r>
              <a:rPr lang="en-US" altLang="x-none" sz="1400" dirty="0">
                <a:solidFill>
                  <a:srgbClr val="000000"/>
                </a:solidFill>
                <a:latin typeface="Comic Sans MS" charset="0"/>
              </a:rPr>
              <a:t>   Listen to the story - it's our job to make it clear. </a:t>
            </a:r>
            <a:br>
              <a:rPr lang="en-US" altLang="x-none" sz="1400" dirty="0">
                <a:solidFill>
                  <a:srgbClr val="000000"/>
                </a:solidFill>
                <a:latin typeface="Comic Sans MS" charset="0"/>
              </a:rPr>
            </a:br>
            <a:r>
              <a:rPr lang="en-US" altLang="x-none" sz="1400" dirty="0">
                <a:solidFill>
                  <a:srgbClr val="000000"/>
                </a:solidFill>
                <a:latin typeface="Comic Sans MS" charset="0"/>
              </a:rPr>
              <a:t>   We'll tell you where we are now and where we'll likely go. </a:t>
            </a:r>
            <a:br>
              <a:rPr lang="en-US" altLang="x-none" sz="1400" dirty="0">
                <a:solidFill>
                  <a:srgbClr val="000000"/>
                </a:solidFill>
                <a:latin typeface="Comic Sans MS" charset="0"/>
              </a:rPr>
            </a:br>
            <a:r>
              <a:rPr lang="en-US" altLang="x-none" sz="1400" dirty="0">
                <a:solidFill>
                  <a:srgbClr val="000000"/>
                </a:solidFill>
                <a:latin typeface="Comic Sans MS" charset="0"/>
              </a:rPr>
              <a:t>   So welcome to ACT ONE, folks. </a:t>
            </a:r>
          </a:p>
          <a:p>
            <a:pPr algn="l">
              <a:spcBef>
                <a:spcPct val="20000"/>
              </a:spcBef>
              <a:buClr>
                <a:schemeClr val="accent2"/>
              </a:buClr>
              <a:buSzPct val="85000"/>
              <a:buFont typeface="ZapfDingbats" charset="0"/>
              <a:buNone/>
            </a:pPr>
            <a:r>
              <a:rPr lang="en-US" altLang="x-none" sz="1400" dirty="0">
                <a:solidFill>
                  <a:srgbClr val="000000"/>
                </a:solidFill>
                <a:latin typeface="Comic Sans MS" charset="0"/>
              </a:rPr>
              <a:t>         Sit back - enjoy the show!!</a:t>
            </a:r>
          </a:p>
        </p:txBody>
      </p:sp>
      <p:sp>
        <p:nvSpPr>
          <p:cNvPr id="70659" name="Rectangle 3"/>
          <p:cNvSpPr>
            <a:spLocks noGrp="1" noChangeArrowheads="1"/>
          </p:cNvSpPr>
          <p:nvPr>
            <p:ph type="title"/>
          </p:nvPr>
        </p:nvSpPr>
        <p:spPr/>
        <p:txBody>
          <a:bodyPr/>
          <a:lstStyle/>
          <a:p>
            <a:r>
              <a:rPr lang="en-US" altLang="zh-CN" sz="3600" dirty="0">
                <a:ea typeface="ＭＳ Ｐゴシック" charset="-128"/>
              </a:rPr>
              <a:t>Growth of the Internet</a:t>
            </a:r>
            <a:endParaRPr lang="en-US" altLang="x-none" sz="3600" dirty="0">
              <a:solidFill>
                <a:srgbClr val="FF0000"/>
              </a:solidFill>
              <a:ea typeface="ＭＳ Ｐゴシック"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74AA8E3-C8E9-664B-A258-A7C527B34722}" type="slidenum">
              <a:rPr lang="en-US" altLang="x-none" sz="1200">
                <a:latin typeface="Tahoma" charset="0"/>
              </a:rPr>
              <a:pPr/>
              <a:t>34</a:t>
            </a:fld>
            <a:endParaRPr lang="en-US" altLang="x-none" sz="1200">
              <a:latin typeface="Tahoma" charset="0"/>
            </a:endParaRPr>
          </a:p>
        </p:txBody>
      </p:sp>
      <p:sp>
        <p:nvSpPr>
          <p:cNvPr id="72706" name="Rectangle 3"/>
          <p:cNvSpPr>
            <a:spLocks noChangeArrowheads="1"/>
          </p:cNvSpPr>
          <p:nvPr/>
        </p:nvSpPr>
        <p:spPr bwMode="auto">
          <a:xfrm>
            <a:off x="539750" y="1454150"/>
            <a:ext cx="8305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000" dirty="0">
                <a:latin typeface="Comic Sans MS" charset="0"/>
              </a:rPr>
              <a:t>1990: ARPANET ceases to exist</a:t>
            </a:r>
          </a:p>
          <a:p>
            <a:pPr algn="l">
              <a:spcBef>
                <a:spcPct val="20000"/>
              </a:spcBef>
              <a:buClr>
                <a:schemeClr val="accent2"/>
              </a:buClr>
              <a:buSzPct val="85000"/>
              <a:buFont typeface="Wingdings" pitchFamily="2" charset="2"/>
              <a:buChar char="q"/>
            </a:pPr>
            <a:r>
              <a:rPr lang="en-US" altLang="x-none" sz="2000" dirty="0">
                <a:latin typeface="Comic Sans MS" charset="0"/>
              </a:rPr>
              <a:t>1991: NSF lifts restrictions on the commercial use of the Net; Berners-Lee of European Organization for Nuclear Research (CERN) released World Wide Web </a:t>
            </a:r>
          </a:p>
          <a:p>
            <a:pPr algn="l">
              <a:spcBef>
                <a:spcPct val="20000"/>
              </a:spcBef>
              <a:buClr>
                <a:schemeClr val="accent2"/>
              </a:buClr>
              <a:buSzPct val="85000"/>
              <a:buFont typeface="Wingdings" pitchFamily="2" charset="2"/>
              <a:buChar char="q"/>
            </a:pPr>
            <a:r>
              <a:rPr lang="en-US" altLang="x-none" sz="2000" dirty="0">
                <a:latin typeface="Comic Sans MS" charset="0"/>
              </a:rPr>
              <a:t>1992: 1 million hosts (RFC 1300: Remembrances of Things Past)</a:t>
            </a:r>
          </a:p>
          <a:p>
            <a:pPr algn="l">
              <a:spcBef>
                <a:spcPct val="20000"/>
              </a:spcBef>
              <a:buClr>
                <a:schemeClr val="accent2"/>
              </a:buClr>
              <a:buSzPct val="85000"/>
              <a:buFont typeface="Wingdings" pitchFamily="2" charset="2"/>
              <a:buChar char="q"/>
            </a:pPr>
            <a:r>
              <a:rPr lang="en-US" altLang="zh-CN" sz="2000" dirty="0">
                <a:latin typeface="Comic Sans MS" charset="0"/>
              </a:rPr>
              <a:t>1994:</a:t>
            </a:r>
            <a:r>
              <a:rPr lang="zh-CN" altLang="en-US" sz="2000" dirty="0">
                <a:latin typeface="Comic Sans MS" charset="0"/>
              </a:rPr>
              <a:t> </a:t>
            </a:r>
            <a:r>
              <a:rPr lang="en-US" altLang="zh-CN" sz="2000" dirty="0">
                <a:solidFill>
                  <a:srgbClr val="C00000"/>
                </a:solidFill>
                <a:latin typeface="Comic Sans MS" charset="0"/>
              </a:rPr>
              <a:t>China's</a:t>
            </a:r>
            <a:r>
              <a:rPr lang="zh-CN" altLang="en-US" sz="2000" dirty="0">
                <a:solidFill>
                  <a:srgbClr val="C00000"/>
                </a:solidFill>
                <a:latin typeface="Comic Sans MS" charset="0"/>
              </a:rPr>
              <a:t> </a:t>
            </a:r>
            <a:r>
              <a:rPr lang="en-US" altLang="zh-CN" sz="2000" dirty="0">
                <a:solidFill>
                  <a:srgbClr val="C00000"/>
                </a:solidFill>
                <a:latin typeface="Comic Sans MS" charset="0"/>
              </a:rPr>
              <a:t>first</a:t>
            </a:r>
            <a:r>
              <a:rPr lang="zh-CN" altLang="en-US" sz="2000" dirty="0">
                <a:solidFill>
                  <a:srgbClr val="C00000"/>
                </a:solidFill>
                <a:latin typeface="Comic Sans MS" charset="0"/>
              </a:rPr>
              <a:t> </a:t>
            </a:r>
            <a:r>
              <a:rPr lang="en-US" altLang="zh-CN" sz="2000" dirty="0">
                <a:solidFill>
                  <a:srgbClr val="C00000"/>
                </a:solidFill>
                <a:latin typeface="Comic Sans MS" charset="0"/>
              </a:rPr>
              <a:t>64K</a:t>
            </a:r>
            <a:r>
              <a:rPr lang="zh-CN" altLang="en-US" sz="2000" dirty="0">
                <a:solidFill>
                  <a:srgbClr val="C00000"/>
                </a:solidFill>
                <a:latin typeface="Comic Sans MS" charset="0"/>
              </a:rPr>
              <a:t> </a:t>
            </a:r>
            <a:r>
              <a:rPr lang="en-US" altLang="zh-CN" sz="2000" dirty="0">
                <a:solidFill>
                  <a:srgbClr val="C00000"/>
                </a:solidFill>
                <a:latin typeface="Comic Sans MS" charset="0"/>
              </a:rPr>
              <a:t>dedicated</a:t>
            </a:r>
            <a:r>
              <a:rPr lang="zh-CN" altLang="en-US" sz="2000" dirty="0">
                <a:solidFill>
                  <a:srgbClr val="C00000"/>
                </a:solidFill>
                <a:latin typeface="Comic Sans MS" charset="0"/>
              </a:rPr>
              <a:t> </a:t>
            </a:r>
            <a:r>
              <a:rPr lang="en-US" altLang="zh-CN" sz="2000" dirty="0">
                <a:solidFill>
                  <a:srgbClr val="C00000"/>
                </a:solidFill>
                <a:latin typeface="Comic Sans MS" charset="0"/>
              </a:rPr>
              <a:t>circuit</a:t>
            </a:r>
            <a:r>
              <a:rPr lang="zh-CN" altLang="en-US" sz="2000" dirty="0">
                <a:solidFill>
                  <a:srgbClr val="C00000"/>
                </a:solidFill>
                <a:latin typeface="Comic Sans MS" charset="0"/>
              </a:rPr>
              <a:t> </a:t>
            </a:r>
            <a:r>
              <a:rPr lang="en-US" altLang="zh-CN" sz="2000" dirty="0">
                <a:solidFill>
                  <a:srgbClr val="C00000"/>
                </a:solidFill>
                <a:latin typeface="Comic Sans MS" charset="0"/>
              </a:rPr>
              <a:t>to</a:t>
            </a:r>
            <a:r>
              <a:rPr lang="zh-CN" altLang="en-US" sz="2000" dirty="0">
                <a:solidFill>
                  <a:srgbClr val="C00000"/>
                </a:solidFill>
                <a:latin typeface="Comic Sans MS" charset="0"/>
              </a:rPr>
              <a:t> </a:t>
            </a:r>
            <a:r>
              <a:rPr lang="en-US" altLang="zh-CN" sz="2000" dirty="0">
                <a:solidFill>
                  <a:srgbClr val="C00000"/>
                </a:solidFill>
                <a:latin typeface="Comic Sans MS" charset="0"/>
              </a:rPr>
              <a:t>the</a:t>
            </a:r>
            <a:r>
              <a:rPr lang="zh-CN" altLang="en-US" sz="2000" dirty="0">
                <a:solidFill>
                  <a:srgbClr val="C00000"/>
                </a:solidFill>
                <a:latin typeface="Comic Sans MS" charset="0"/>
              </a:rPr>
              <a:t> </a:t>
            </a:r>
            <a:r>
              <a:rPr lang="en-US" altLang="zh-CN" sz="2000" dirty="0">
                <a:solidFill>
                  <a:srgbClr val="C00000"/>
                </a:solidFill>
                <a:latin typeface="Comic Sans MS" charset="0"/>
              </a:rPr>
              <a:t>Internet</a:t>
            </a:r>
            <a:endParaRPr lang="en-US" altLang="x-none" sz="2000" dirty="0">
              <a:solidFill>
                <a:srgbClr val="C00000"/>
              </a:solidFill>
              <a:latin typeface="Comic Sans MS" charset="0"/>
            </a:endParaRPr>
          </a:p>
          <a:p>
            <a:pPr algn="l">
              <a:spcBef>
                <a:spcPct val="20000"/>
              </a:spcBef>
              <a:buClr>
                <a:schemeClr val="accent2"/>
              </a:buClr>
              <a:buSzPct val="85000"/>
              <a:buFont typeface="Wingdings" pitchFamily="2" charset="2"/>
              <a:buChar char="q"/>
            </a:pPr>
            <a:r>
              <a:rPr lang="en-US" altLang="x-none" sz="2000" dirty="0">
                <a:latin typeface="Comic Sans MS" charset="0"/>
              </a:rPr>
              <a:t>1998: Google was founded</a:t>
            </a:r>
          </a:p>
          <a:p>
            <a:pPr algn="l">
              <a:spcBef>
                <a:spcPct val="20000"/>
              </a:spcBef>
              <a:buClr>
                <a:schemeClr val="accent2"/>
              </a:buClr>
              <a:buSzPct val="85000"/>
              <a:buFont typeface="Wingdings" pitchFamily="2" charset="2"/>
              <a:buChar char="q"/>
            </a:pPr>
            <a:r>
              <a:rPr lang="en-US" altLang="x-none" sz="2000" dirty="0">
                <a:latin typeface="Comic Sans MS" charset="0"/>
              </a:rPr>
              <a:t>2004: Facebook was founded</a:t>
            </a:r>
          </a:p>
          <a:p>
            <a:pPr algn="l">
              <a:spcBef>
                <a:spcPct val="20000"/>
              </a:spcBef>
              <a:buClr>
                <a:schemeClr val="accent2"/>
              </a:buClr>
              <a:buSzPct val="85000"/>
              <a:buFont typeface="Wingdings" pitchFamily="2" charset="2"/>
              <a:buChar char="q"/>
            </a:pPr>
            <a:r>
              <a:rPr lang="en-US" altLang="x-none" sz="2000" dirty="0">
                <a:latin typeface="Comic Sans MS" charset="0"/>
              </a:rPr>
              <a:t>2006: Amazon AWS cloud computing</a:t>
            </a:r>
          </a:p>
          <a:p>
            <a:pPr algn="l">
              <a:spcBef>
                <a:spcPct val="20000"/>
              </a:spcBef>
              <a:buClr>
                <a:schemeClr val="accent2"/>
              </a:buClr>
              <a:buSzPct val="85000"/>
              <a:buFont typeface="ZapfDingbats" charset="0"/>
              <a:buChar char="r"/>
            </a:pPr>
            <a:endParaRPr lang="en-US" altLang="x-none" sz="2000" dirty="0">
              <a:latin typeface="Comic Sans MS" charset="0"/>
            </a:endParaRPr>
          </a:p>
          <a:p>
            <a:pPr algn="l">
              <a:spcBef>
                <a:spcPct val="20000"/>
              </a:spcBef>
              <a:buClr>
                <a:schemeClr val="accent2"/>
              </a:buClr>
              <a:buSzPct val="85000"/>
              <a:buFont typeface="ZapfDingbats" charset="0"/>
              <a:buChar char="r"/>
            </a:pPr>
            <a:endParaRPr lang="en-US" altLang="x-none" sz="2000" dirty="0">
              <a:latin typeface="Comic Sans MS" charset="0"/>
            </a:endParaRPr>
          </a:p>
          <a:p>
            <a:pPr algn="l">
              <a:spcBef>
                <a:spcPct val="20000"/>
              </a:spcBef>
              <a:buClr>
                <a:schemeClr val="accent2"/>
              </a:buClr>
              <a:buSzPct val="85000"/>
              <a:buFont typeface="ZapfDingbats" charset="0"/>
              <a:buNone/>
            </a:pPr>
            <a:r>
              <a:rPr lang="en-US" altLang="x-none" sz="2000" dirty="0">
                <a:latin typeface="Comic Sans MS" charset="0"/>
              </a:rPr>
              <a:t>For a link of interesting RFCs, please see </a:t>
            </a:r>
            <a:br>
              <a:rPr lang="en-US" altLang="x-none" sz="2000" dirty="0">
                <a:latin typeface="Comic Sans MS" charset="0"/>
              </a:rPr>
            </a:b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/courses/cnns-xmuf21/readings/</a:t>
            </a:r>
            <a:r>
              <a:rPr lang="en-US" altLang="x-none" sz="1600" dirty="0" err="1">
                <a:latin typeface="Comic Sans MS" charset="0"/>
              </a:rPr>
              <a:t>interestingrfcs.html</a:t>
            </a:r>
            <a:endParaRPr lang="en-US" altLang="x-none" sz="1600" dirty="0">
              <a:latin typeface="Comic Sans MS" charset="0"/>
            </a:endParaRPr>
          </a:p>
          <a:p>
            <a:pPr algn="l">
              <a:spcBef>
                <a:spcPct val="20000"/>
              </a:spcBef>
              <a:buClr>
                <a:schemeClr val="accent2"/>
              </a:buClr>
              <a:buSzPct val="85000"/>
              <a:buFont typeface="ZapfDingbats" charset="0"/>
              <a:buNone/>
            </a:pPr>
            <a:r>
              <a:rPr lang="en-US" altLang="x-none" sz="2000" dirty="0">
                <a:latin typeface="Comic Sans MS" charset="0"/>
              </a:rPr>
              <a:t>For more on Internet history, please see </a:t>
            </a:r>
            <a:r>
              <a:rPr lang="en-US" altLang="x-none" sz="1800" dirty="0">
                <a:latin typeface="Comic Sans MS" charset="0"/>
              </a:rPr>
              <a:t>http://</a:t>
            </a:r>
            <a:r>
              <a:rPr lang="en-US" altLang="x-none" sz="1800" dirty="0" err="1">
                <a:latin typeface="Comic Sans MS" charset="0"/>
              </a:rPr>
              <a:t>www.zakon.org</a:t>
            </a:r>
            <a:r>
              <a:rPr lang="en-US" altLang="x-none" sz="1800" dirty="0">
                <a:latin typeface="Comic Sans MS" charset="0"/>
              </a:rPr>
              <a:t>/</a:t>
            </a:r>
            <a:r>
              <a:rPr lang="en-US" altLang="x-none" sz="1800" dirty="0" err="1">
                <a:latin typeface="Comic Sans MS" charset="0"/>
              </a:rPr>
              <a:t>robert</a:t>
            </a:r>
            <a:r>
              <a:rPr lang="en-US" altLang="x-none" sz="1800" dirty="0">
                <a:latin typeface="Comic Sans MS" charset="0"/>
              </a:rPr>
              <a:t>/internet/timeline/</a:t>
            </a:r>
          </a:p>
        </p:txBody>
      </p:sp>
      <p:sp>
        <p:nvSpPr>
          <p:cNvPr id="72707" name="Rectangle 4"/>
          <p:cNvSpPr>
            <a:spLocks noGrp="1" noChangeArrowheads="1"/>
          </p:cNvSpPr>
          <p:nvPr>
            <p:ph type="title"/>
          </p:nvPr>
        </p:nvSpPr>
        <p:spPr>
          <a:xfrm>
            <a:off x="533400" y="79375"/>
            <a:ext cx="7783513" cy="1146175"/>
          </a:xfrm>
        </p:spPr>
        <p:txBody>
          <a:bodyPr/>
          <a:lstStyle/>
          <a:p>
            <a:r>
              <a:rPr lang="en-US" altLang="x-none" sz="2800" dirty="0">
                <a:ea typeface="ＭＳ Ｐゴシック" charset="-128"/>
              </a:rPr>
              <a:t>Internet 2.0: Web, Commercialization, Social Networking of the Internet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8A7D988-424C-D34B-8833-AD6788873AB9}" type="slidenum">
              <a:rPr lang="en-US" altLang="x-none" sz="1200">
                <a:latin typeface="Tahoma" charset="0"/>
              </a:rPr>
              <a:pPr/>
              <a:t>35</a:t>
            </a:fld>
            <a:endParaRPr lang="en-US" altLang="x-none" sz="1200">
              <a:latin typeface="Tahoma" charset="0"/>
            </a:endParaRPr>
          </a:p>
        </p:txBody>
      </p:sp>
      <p:sp>
        <p:nvSpPr>
          <p:cNvPr id="76802" name="Rectangle 2"/>
          <p:cNvSpPr>
            <a:spLocks noGrp="1" noChangeArrowheads="1"/>
          </p:cNvSpPr>
          <p:nvPr>
            <p:ph type="title"/>
          </p:nvPr>
        </p:nvSpPr>
        <p:spPr/>
        <p:txBody>
          <a:bodyPr anchor="t"/>
          <a:lstStyle/>
          <a:p>
            <a:r>
              <a:rPr lang="en-US" altLang="x-none" sz="2800" dirty="0">
                <a:ea typeface="ＭＳ Ｐゴシック" charset="-128"/>
              </a:rPr>
              <a:t>Growth of the Internet </a:t>
            </a:r>
            <a:br>
              <a:rPr lang="en-US" altLang="x-none" sz="2800" dirty="0">
                <a:ea typeface="ＭＳ Ｐゴシック" charset="-128"/>
              </a:rPr>
            </a:br>
            <a:r>
              <a:rPr lang="en-US" altLang="x-none" sz="2800" dirty="0">
                <a:ea typeface="ＭＳ Ｐゴシック" charset="-128"/>
              </a:rPr>
              <a:t>in Terms of Number of Hosts</a:t>
            </a:r>
          </a:p>
        </p:txBody>
      </p:sp>
      <p:sp>
        <p:nvSpPr>
          <p:cNvPr id="76803" name="Rectangle 3"/>
          <p:cNvSpPr>
            <a:spLocks noGrp="1" noChangeArrowheads="1"/>
          </p:cNvSpPr>
          <p:nvPr>
            <p:ph type="body" sz="half" idx="4294967295"/>
          </p:nvPr>
        </p:nvSpPr>
        <p:spPr>
          <a:xfrm>
            <a:off x="506413" y="1454150"/>
            <a:ext cx="3309937" cy="4889500"/>
          </a:xfrm>
        </p:spPr>
        <p:txBody>
          <a:bodyPr/>
          <a:lstStyle/>
          <a:p>
            <a:pPr defTabSz="914400">
              <a:buFont typeface="ZapfDingbats" charset="0"/>
              <a:buNone/>
              <a:tabLst>
                <a:tab pos="2511425" algn="r"/>
                <a:tab pos="5657850" algn="l"/>
              </a:tabLst>
            </a:pPr>
            <a:r>
              <a:rPr lang="en-US" altLang="x-none" sz="1800" b="1" dirty="0">
                <a:solidFill>
                  <a:srgbClr val="FF0000"/>
                </a:solidFill>
                <a:ea typeface="ＭＳ Ｐゴシック" charset="-128"/>
              </a:rPr>
              <a:t>Number of Hosts on the Internet:</a:t>
            </a:r>
            <a:endParaRPr lang="en-US" altLang="x-none" sz="1800" dirty="0">
              <a:solidFill>
                <a:srgbClr val="FF0000"/>
              </a:solidFill>
              <a:ea typeface="ＭＳ Ｐゴシック" charset="-128"/>
            </a:endParaRPr>
          </a:p>
          <a:p>
            <a:pPr defTabSz="914400">
              <a:buFont typeface="ZapfDingbats" charset="0"/>
              <a:buNone/>
              <a:tabLst>
                <a:tab pos="2511425" algn="r"/>
                <a:tab pos="5657850" algn="l"/>
              </a:tabLst>
            </a:pPr>
            <a:r>
              <a:rPr lang="en-US" altLang="x-none" sz="1800" dirty="0">
                <a:ea typeface="ＭＳ Ｐゴシック" charset="-128"/>
              </a:rPr>
              <a:t>Aug.  1981                 	213</a:t>
            </a:r>
          </a:p>
          <a:p>
            <a:pPr defTabSz="914400">
              <a:buFont typeface="ZapfDingbats" charset="0"/>
              <a:buNone/>
              <a:tabLst>
                <a:tab pos="2511425" algn="r"/>
                <a:tab pos="5657850" algn="l"/>
              </a:tabLst>
            </a:pPr>
            <a:r>
              <a:rPr lang="en-US" altLang="x-none" sz="1800" dirty="0">
                <a:ea typeface="ＭＳ Ｐゴシック" charset="-128"/>
              </a:rPr>
              <a:t>Oct. 1984           	   1,024</a:t>
            </a:r>
          </a:p>
          <a:p>
            <a:pPr defTabSz="914400">
              <a:buFont typeface="ZapfDingbats" charset="0"/>
              <a:buNone/>
              <a:tabLst>
                <a:tab pos="2511425" algn="r"/>
                <a:tab pos="5657850" algn="l"/>
              </a:tabLst>
            </a:pPr>
            <a:r>
              <a:rPr lang="en-US" altLang="x-none" sz="1800" dirty="0">
                <a:ea typeface="ＭＳ Ｐゴシック" charset="-128"/>
              </a:rPr>
              <a:t>Dec. 1987            28,174 </a:t>
            </a:r>
          </a:p>
          <a:p>
            <a:pPr defTabSz="914400">
              <a:buFont typeface="ZapfDingbats" charset="0"/>
              <a:buNone/>
              <a:tabLst>
                <a:tab pos="2511425" algn="r"/>
                <a:tab pos="5657850" algn="l"/>
              </a:tabLst>
            </a:pPr>
            <a:r>
              <a:rPr lang="en-US" altLang="x-none" sz="1800" dirty="0">
                <a:ea typeface="ＭＳ Ｐゴシック" charset="-128"/>
              </a:rPr>
              <a:t>Oct. 1990          313,000 </a:t>
            </a:r>
          </a:p>
          <a:p>
            <a:pPr defTabSz="914400">
              <a:buFont typeface="ZapfDingbats" charset="0"/>
              <a:buNone/>
              <a:tabLst>
                <a:tab pos="2511425" algn="r"/>
                <a:tab pos="5657850" algn="l"/>
              </a:tabLst>
            </a:pPr>
            <a:r>
              <a:rPr lang="en-US" altLang="x-none" sz="1800" dirty="0">
                <a:ea typeface="ＭＳ Ｐゴシック" charset="-128"/>
              </a:rPr>
              <a:t>Jan.  1993       1,313,000</a:t>
            </a:r>
          </a:p>
          <a:p>
            <a:pPr defTabSz="914400">
              <a:buFont typeface="ZapfDingbats" charset="0"/>
              <a:buNone/>
              <a:tabLst>
                <a:tab pos="2511425" algn="r"/>
                <a:tab pos="5657850" algn="l"/>
              </a:tabLst>
            </a:pPr>
            <a:r>
              <a:rPr lang="en-US" altLang="x-none" sz="1800" dirty="0">
                <a:ea typeface="ＭＳ Ｐゴシック" charset="-128"/>
              </a:rPr>
              <a:t>Jan.  1996      9,472,000</a:t>
            </a:r>
          </a:p>
          <a:p>
            <a:pPr defTabSz="914400">
              <a:buFont typeface="ZapfDingbats" charset="0"/>
              <a:buNone/>
              <a:tabLst>
                <a:tab pos="2511425" algn="r"/>
                <a:tab pos="5657850" algn="l"/>
              </a:tabLst>
            </a:pPr>
            <a:r>
              <a:rPr lang="en-US" altLang="x-none" sz="1800" dirty="0">
                <a:ea typeface="ＭＳ Ｐゴシック" charset="-128"/>
              </a:rPr>
              <a:t>Jan. </a:t>
            </a:r>
            <a:r>
              <a:rPr lang="en-US" altLang="zh-CN" sz="1800" dirty="0">
                <a:ea typeface="ＭＳ Ｐゴシック" charset="-128"/>
              </a:rPr>
              <a:t> 1999</a:t>
            </a:r>
            <a:r>
              <a:rPr lang="en-US" altLang="x-none" sz="1800" dirty="0">
                <a:ea typeface="ＭＳ Ｐゴシック" charset="-128"/>
              </a:rPr>
              <a:t>    </a:t>
            </a:r>
            <a:r>
              <a:rPr lang="en-US" altLang="zh-CN" sz="1800" dirty="0">
                <a:ea typeface="ＭＳ Ｐゴシック" charset="-128"/>
              </a:rPr>
              <a:t>43</a:t>
            </a:r>
            <a:r>
              <a:rPr lang="en-US" altLang="x-none" sz="1800" dirty="0">
                <a:ea typeface="ＭＳ Ｐゴシック" charset="-128"/>
              </a:rPr>
              <a:t>,</a:t>
            </a:r>
            <a:r>
              <a:rPr lang="en-US" altLang="zh-CN" sz="1800" dirty="0">
                <a:ea typeface="ＭＳ Ｐゴシック" charset="-128"/>
              </a:rPr>
              <a:t>218</a:t>
            </a:r>
            <a:r>
              <a:rPr lang="en-US" altLang="x-none" sz="1800" dirty="0">
                <a:ea typeface="ＭＳ Ｐゴシック" charset="-128"/>
              </a:rPr>
              <a:t>,000</a:t>
            </a:r>
          </a:p>
          <a:p>
            <a:pPr defTabSz="914400">
              <a:buFont typeface="ZapfDingbats" charset="0"/>
              <a:buNone/>
              <a:tabLst>
                <a:tab pos="2511425" algn="r"/>
                <a:tab pos="5657850" algn="l"/>
              </a:tabLst>
            </a:pPr>
            <a:r>
              <a:rPr lang="en-US" altLang="x-none" sz="1800" dirty="0">
                <a:ea typeface="ＭＳ Ｐゴシック" charset="-128"/>
              </a:rPr>
              <a:t>Jan. 2002  147,344,723</a:t>
            </a:r>
            <a:endParaRPr lang="en-US" altLang="zh-CN" sz="1800" dirty="0">
              <a:ea typeface="ＭＳ Ｐゴシック" charset="-128"/>
            </a:endParaRPr>
          </a:p>
          <a:p>
            <a:pPr defTabSz="914400">
              <a:buFont typeface="ZapfDingbats" charset="0"/>
              <a:buNone/>
              <a:tabLst>
                <a:tab pos="2511425" algn="r"/>
                <a:tab pos="5657850" algn="l"/>
              </a:tabLst>
            </a:pPr>
            <a:r>
              <a:rPr lang="en-US" altLang="x-none" sz="1800" dirty="0">
                <a:ea typeface="ＭＳ Ｐゴシック" charset="-128"/>
              </a:rPr>
              <a:t>Jan. 2005  317,646,084</a:t>
            </a:r>
          </a:p>
          <a:p>
            <a:pPr defTabSz="914400">
              <a:buFont typeface="ZapfDingbats" charset="0"/>
              <a:buNone/>
              <a:tabLst>
                <a:tab pos="2511425" algn="r"/>
                <a:tab pos="5657850" algn="l"/>
              </a:tabLst>
            </a:pPr>
            <a:r>
              <a:rPr lang="en-US" altLang="x-none" sz="1800" dirty="0">
                <a:ea typeface="ＭＳ Ｐゴシック" charset="-128"/>
              </a:rPr>
              <a:t>Jan. 2007  433,193,199</a:t>
            </a:r>
          </a:p>
          <a:p>
            <a:pPr defTabSz="914400">
              <a:buFont typeface="ZapfDingbats" charset="0"/>
              <a:buNone/>
              <a:tabLst>
                <a:tab pos="2511425" algn="r"/>
                <a:tab pos="5657850" algn="l"/>
              </a:tabLst>
            </a:pPr>
            <a:r>
              <a:rPr lang="en-US" altLang="x-none" sz="1800" dirty="0">
                <a:ea typeface="ＭＳ Ｐゴシック" charset="-128"/>
              </a:rPr>
              <a:t>Jan. 2010   732,740,444</a:t>
            </a:r>
          </a:p>
          <a:p>
            <a:pPr defTabSz="914400">
              <a:buFont typeface="ZapfDingbats" charset="0"/>
              <a:buNone/>
              <a:tabLst>
                <a:tab pos="2511425" algn="r"/>
                <a:tab pos="5657850" algn="l"/>
              </a:tabLst>
            </a:pPr>
            <a:r>
              <a:rPr lang="en-US" altLang="x-none" sz="1800" dirty="0">
                <a:ea typeface="ＭＳ Ｐゴシック" charset="-128"/>
              </a:rPr>
              <a:t>Jan. 2013   963,518,598</a:t>
            </a:r>
          </a:p>
          <a:p>
            <a:pPr defTabSz="914400">
              <a:buFont typeface="ZapfDingbats" charset="0"/>
              <a:buNone/>
              <a:tabLst>
                <a:tab pos="2511425" algn="r"/>
                <a:tab pos="5657850" algn="l"/>
              </a:tabLst>
            </a:pPr>
            <a:r>
              <a:rPr lang="en-US" altLang="x-none" sz="1800" dirty="0">
                <a:ea typeface="ＭＳ Ｐゴシック" charset="-128"/>
              </a:rPr>
              <a:t>Jan. 2016 1,048,766,623</a:t>
            </a:r>
          </a:p>
          <a:p>
            <a:pPr defTabSz="914400">
              <a:buNone/>
              <a:tabLst>
                <a:tab pos="2511425" algn="r"/>
                <a:tab pos="5657850" algn="l"/>
              </a:tabLst>
            </a:pPr>
            <a:r>
              <a:rPr lang="en-US" altLang="x-none" sz="1800" dirty="0">
                <a:ea typeface="ＭＳ Ｐゴシック" charset="-128"/>
              </a:rPr>
              <a:t>Jan. 2017 1,062,660,523</a:t>
            </a:r>
          </a:p>
          <a:p>
            <a:pPr defTabSz="914400">
              <a:buFont typeface="ZapfDingbats" charset="0"/>
              <a:buNone/>
              <a:tabLst>
                <a:tab pos="2511425" algn="r"/>
                <a:tab pos="5657850" algn="l"/>
              </a:tabLst>
            </a:pPr>
            <a:endParaRPr lang="en-US" altLang="x-none" sz="1800" dirty="0">
              <a:ea typeface="ＭＳ Ｐゴシック" charset="-128"/>
            </a:endParaRPr>
          </a:p>
        </p:txBody>
      </p:sp>
      <p:pic>
        <p:nvPicPr>
          <p:cNvPr id="76804" name="Picture 8" descr="march2001-jellyfish"/>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78350" y="4654550"/>
            <a:ext cx="41910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ext Box 10"/>
          <p:cNvSpPr txBox="1">
            <a:spLocks noChangeArrowheads="1"/>
          </p:cNvSpPr>
          <p:nvPr/>
        </p:nvSpPr>
        <p:spPr bwMode="auto">
          <a:xfrm>
            <a:off x="3509963" y="6330950"/>
            <a:ext cx="1068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t>CAIDA router</a:t>
            </a:r>
          </a:p>
          <a:p>
            <a:r>
              <a:rPr lang="en-US" altLang="zh-CN" sz="1200"/>
              <a:t>level view</a:t>
            </a:r>
            <a:endParaRPr lang="en-US" altLang="x-none" sz="1200"/>
          </a:p>
        </p:txBody>
      </p:sp>
      <p:sp>
        <p:nvSpPr>
          <p:cNvPr id="76806" name="Rectangle 3"/>
          <p:cNvSpPr>
            <a:spLocks noChangeArrowheads="1"/>
          </p:cNvSpPr>
          <p:nvPr/>
        </p:nvSpPr>
        <p:spPr bwMode="auto">
          <a:xfrm>
            <a:off x="20638" y="6589713"/>
            <a:ext cx="306228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dirty="0"/>
              <a:t>http://</a:t>
            </a:r>
            <a:r>
              <a:rPr lang="en-US" altLang="x-none" sz="1200" dirty="0" err="1"/>
              <a:t>ftp.isc.org</a:t>
            </a:r>
            <a:r>
              <a:rPr lang="en-US" altLang="x-none" sz="1200" dirty="0"/>
              <a:t>/www/survey/reports/current/</a:t>
            </a:r>
          </a:p>
        </p:txBody>
      </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25048" y="1454150"/>
            <a:ext cx="4372729" cy="30289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CF9C867-0CB4-5F40-879A-158104731415}" type="slidenum">
              <a:rPr lang="en-US" altLang="x-none" sz="1200">
                <a:latin typeface="Tahoma" charset="0"/>
              </a:rPr>
              <a:pPr/>
              <a:t>36</a:t>
            </a:fld>
            <a:endParaRPr lang="en-US" altLang="x-none" sz="1200">
              <a:latin typeface="Tahoma" charset="0"/>
            </a:endParaRPr>
          </a:p>
        </p:txBody>
      </p:sp>
      <p:sp>
        <p:nvSpPr>
          <p:cNvPr id="74754" name="Rectangle 4"/>
          <p:cNvSpPr>
            <a:spLocks noGrp="1" noChangeArrowheads="1"/>
          </p:cNvSpPr>
          <p:nvPr>
            <p:ph type="title"/>
          </p:nvPr>
        </p:nvSpPr>
        <p:spPr>
          <a:xfrm>
            <a:off x="533400" y="79375"/>
            <a:ext cx="7783513" cy="1146175"/>
          </a:xfrm>
        </p:spPr>
        <p:txBody>
          <a:bodyPr/>
          <a:lstStyle/>
          <a:p>
            <a:r>
              <a:rPr lang="en-US" altLang="x-none" sz="3600" dirty="0">
                <a:ea typeface="ＭＳ Ｐゴシック" charset="-128"/>
              </a:rPr>
              <a:t>Internet 3.0: Always-Connected, Virtualized Life</a:t>
            </a:r>
          </a:p>
        </p:txBody>
      </p:sp>
      <p:sp>
        <p:nvSpPr>
          <p:cNvPr id="74755" name="Text Placeholder 2"/>
          <p:cNvSpPr txBox="1">
            <a:spLocks/>
          </p:cNvSpPr>
          <p:nvPr/>
        </p:nvSpPr>
        <p:spPr bwMode="auto">
          <a:xfrm>
            <a:off x="1081088" y="4371975"/>
            <a:ext cx="4241800"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Office</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Shopping</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Education</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Entertainment</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Environment</a:t>
            </a:r>
          </a:p>
        </p:txBody>
      </p:sp>
      <p:sp>
        <p:nvSpPr>
          <p:cNvPr id="74756" name="Text Placeholder 2"/>
          <p:cNvSpPr txBox="1">
            <a:spLocks/>
          </p:cNvSpPr>
          <p:nvPr/>
        </p:nvSpPr>
        <p:spPr bwMode="auto">
          <a:xfrm>
            <a:off x="3892550" y="4373563"/>
            <a:ext cx="4241800" cy="24971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500">
                <a:solidFill>
                  <a:schemeClr val="tx1"/>
                </a:solidFill>
                <a:latin typeface="Times New Roman" charset="0"/>
                <a:ea typeface="ＭＳ Ｐゴシック" charset="0"/>
                <a:cs typeface="ＭＳ Ｐゴシック" charset="0"/>
              </a:defRPr>
            </a:lvl1pPr>
            <a:lvl2pPr>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lvl="1" algn="l">
              <a:spcBef>
                <a:spcPct val="20000"/>
              </a:spcBef>
              <a:defRPr/>
            </a:pPr>
            <a:r>
              <a:rPr lang="en-US" sz="2400" dirty="0">
                <a:latin typeface="Comic Sans MS" charset="0"/>
                <a:cs typeface="ＭＳ Ｐゴシック" charset="0"/>
              </a:rPr>
              <a:t>=&gt; Virtual workspace</a:t>
            </a:r>
          </a:p>
          <a:p>
            <a:pPr lvl="1" algn="l">
              <a:spcBef>
                <a:spcPct val="20000"/>
              </a:spcBef>
              <a:defRPr/>
            </a:pPr>
            <a:r>
              <a:rPr lang="en-US" sz="2400" dirty="0">
                <a:latin typeface="Comic Sans MS" charset="0"/>
                <a:cs typeface="ＭＳ Ｐゴシック" charset="0"/>
              </a:rPr>
              <a:t>=&gt; Online shopping</a:t>
            </a:r>
          </a:p>
          <a:p>
            <a:pPr lvl="1" algn="l">
              <a:spcBef>
                <a:spcPct val="20000"/>
              </a:spcBef>
              <a:defRPr/>
            </a:pPr>
            <a:r>
              <a:rPr lang="en-US" sz="2400" dirty="0">
                <a:latin typeface="Comic Sans MS" charset="0"/>
                <a:cs typeface="ＭＳ Ｐゴシック" charset="0"/>
              </a:rPr>
              <a:t>=&gt; Remote education</a:t>
            </a:r>
          </a:p>
          <a:p>
            <a:pPr marL="800100" lvl="1" indent="-342900" algn="l">
              <a:spcBef>
                <a:spcPct val="20000"/>
              </a:spcBef>
              <a:buFont typeface="Symbol" charset="0"/>
              <a:buChar char=""/>
              <a:defRPr/>
            </a:pPr>
            <a:r>
              <a:rPr lang="en-US" sz="2400" dirty="0">
                <a:latin typeface="Comic Sans MS" charset="0"/>
                <a:cs typeface="ＭＳ Ｐゴシック" charset="0"/>
              </a:rPr>
              <a:t>Online media/games</a:t>
            </a:r>
          </a:p>
          <a:p>
            <a:pPr marL="800100" lvl="1" indent="-342900" algn="l">
              <a:spcBef>
                <a:spcPct val="20000"/>
              </a:spcBef>
              <a:buFont typeface="Symbol" charset="0"/>
              <a:buChar char=""/>
              <a:defRPr/>
            </a:pPr>
            <a:r>
              <a:rPr lang="en-US" sz="2400" dirty="0">
                <a:latin typeface="Comic Sans MS" charset="0"/>
                <a:cs typeface="ＭＳ Ｐゴシック" charset="0"/>
              </a:rPr>
              <a:t>Internet of things</a:t>
            </a:r>
          </a:p>
        </p:txBody>
      </p:sp>
      <p:pic>
        <p:nvPicPr>
          <p:cNvPr id="74757" name="Picture 1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08063" y="1560513"/>
            <a:ext cx="3040062"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15"/>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806950" y="1903413"/>
            <a:ext cx="4164013"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CCE4-CD5E-9642-91A9-6D7BBE98838E}"/>
              </a:ext>
            </a:extLst>
          </p:cNvPr>
          <p:cNvSpPr>
            <a:spLocks noGrp="1"/>
          </p:cNvSpPr>
          <p:nvPr>
            <p:ph type="title"/>
          </p:nvPr>
        </p:nvSpPr>
        <p:spPr/>
        <p:txBody>
          <a:bodyPr/>
          <a:lstStyle/>
          <a:p>
            <a:r>
              <a:rPr lang="en-US" altLang="zh-CN" dirty="0"/>
              <a:t>Internet</a:t>
            </a:r>
            <a:r>
              <a:rPr lang="zh-CN" altLang="en-US" dirty="0"/>
              <a:t> </a:t>
            </a:r>
            <a:r>
              <a:rPr lang="en-US" altLang="zh-CN" dirty="0"/>
              <a:t>in</a:t>
            </a:r>
            <a:r>
              <a:rPr lang="zh-CN" altLang="en-US" dirty="0"/>
              <a:t> </a:t>
            </a:r>
            <a:r>
              <a:rPr lang="en-US" altLang="zh-CN" dirty="0"/>
              <a:t>China</a:t>
            </a:r>
            <a:endParaRPr lang="en-US" dirty="0"/>
          </a:p>
        </p:txBody>
      </p:sp>
      <p:sp>
        <p:nvSpPr>
          <p:cNvPr id="4" name="Content Placeholder 3">
            <a:extLst>
              <a:ext uri="{FF2B5EF4-FFF2-40B4-BE49-F238E27FC236}">
                <a16:creationId xmlns:a16="http://schemas.microsoft.com/office/drawing/2014/main" id="{E1421EDA-41C5-1340-ADA8-83D0A5F87A6E}"/>
              </a:ext>
            </a:extLst>
          </p:cNvPr>
          <p:cNvSpPr>
            <a:spLocks noGrp="1"/>
          </p:cNvSpPr>
          <p:nvPr>
            <p:ph idx="1"/>
          </p:nvPr>
        </p:nvSpPr>
        <p:spPr>
          <a:xfrm>
            <a:off x="533400" y="1603375"/>
            <a:ext cx="8235950" cy="4656138"/>
          </a:xfrm>
        </p:spPr>
        <p:txBody>
          <a:bodyPr/>
          <a:lstStyle/>
          <a:p>
            <a:pPr>
              <a:buFont typeface="Wingdings" pitchFamily="2" charset="2"/>
              <a:buChar char="q"/>
            </a:pPr>
            <a:r>
              <a:rPr lang="en-US" altLang="zh-CN" dirty="0"/>
              <a:t>5</a:t>
            </a:r>
            <a:r>
              <a:rPr lang="zh-CN" altLang="en-US" dirty="0"/>
              <a:t> </a:t>
            </a:r>
            <a:r>
              <a:rPr lang="en-US" altLang="zh-CN" dirty="0"/>
              <a:t>major</a:t>
            </a:r>
            <a:r>
              <a:rPr lang="zh-CN" altLang="en-US" dirty="0"/>
              <a:t> </a:t>
            </a:r>
            <a:r>
              <a:rPr lang="en-US" altLang="zh-CN" dirty="0"/>
              <a:t>networks:</a:t>
            </a:r>
            <a:r>
              <a:rPr lang="zh-CN" altLang="en-US" dirty="0"/>
              <a:t> </a:t>
            </a:r>
            <a:r>
              <a:rPr lang="en-US" altLang="zh-CN" dirty="0"/>
              <a:t>CHINANET,</a:t>
            </a:r>
            <a:r>
              <a:rPr lang="zh-CN" altLang="en-US" dirty="0"/>
              <a:t> </a:t>
            </a:r>
            <a:r>
              <a:rPr lang="en-US" altLang="zh-CN" dirty="0"/>
              <a:t>UNINET,</a:t>
            </a:r>
            <a:r>
              <a:rPr lang="zh-CN" altLang="en-US" dirty="0"/>
              <a:t> </a:t>
            </a:r>
            <a:r>
              <a:rPr lang="en-US" altLang="zh-CN" dirty="0"/>
              <a:t>CMNET,</a:t>
            </a:r>
            <a:r>
              <a:rPr lang="zh-CN" altLang="en-US" dirty="0"/>
              <a:t> </a:t>
            </a:r>
            <a:r>
              <a:rPr lang="en-US" altLang="zh-CN" dirty="0"/>
              <a:t>CERNET,</a:t>
            </a:r>
            <a:r>
              <a:rPr lang="zh-CN" altLang="en-US" dirty="0"/>
              <a:t> </a:t>
            </a:r>
            <a:r>
              <a:rPr lang="en-US" altLang="zh-CN" dirty="0"/>
              <a:t>CSTNET</a:t>
            </a:r>
          </a:p>
          <a:p>
            <a:pPr>
              <a:buFont typeface="Wingdings" pitchFamily="2" charset="2"/>
              <a:buChar char="q"/>
            </a:pPr>
            <a:r>
              <a:rPr lang="en-US" altLang="zh-CN" dirty="0"/>
              <a:t>International</a:t>
            </a:r>
            <a:r>
              <a:rPr lang="zh-CN" altLang="en-US" dirty="0"/>
              <a:t> </a:t>
            </a:r>
            <a:r>
              <a:rPr lang="en-US" altLang="zh-CN" dirty="0"/>
              <a:t>exit</a:t>
            </a:r>
            <a:r>
              <a:rPr lang="zh-CN" altLang="en-US" dirty="0"/>
              <a:t> </a:t>
            </a:r>
            <a:r>
              <a:rPr lang="en-US" altLang="zh-CN" dirty="0"/>
              <a:t>bandwidth:</a:t>
            </a:r>
            <a:r>
              <a:rPr lang="zh-CN" altLang="en-US" dirty="0"/>
              <a:t> </a:t>
            </a:r>
            <a:r>
              <a:rPr lang="en-US" altLang="zh-CN" dirty="0"/>
              <a:t>8.8Tbps,</a:t>
            </a:r>
            <a:r>
              <a:rPr lang="zh-CN" altLang="en-US" dirty="0"/>
              <a:t> </a:t>
            </a:r>
            <a:r>
              <a:rPr lang="en-US" altLang="zh-CN" dirty="0"/>
              <a:t>2019</a:t>
            </a:r>
          </a:p>
          <a:p>
            <a:pPr>
              <a:buFont typeface="Wingdings" pitchFamily="2" charset="2"/>
              <a:buChar char="q"/>
            </a:pPr>
            <a:r>
              <a:rPr lang="en-US" altLang="zh-CN" dirty="0"/>
              <a:t>4G</a:t>
            </a:r>
            <a:r>
              <a:rPr lang="zh-CN" altLang="en-US" dirty="0"/>
              <a:t> </a:t>
            </a:r>
            <a:r>
              <a:rPr lang="en-US" altLang="zh-CN" dirty="0"/>
              <a:t>base</a:t>
            </a:r>
            <a:r>
              <a:rPr lang="zh-CN" altLang="en-US" dirty="0"/>
              <a:t> </a:t>
            </a:r>
            <a:r>
              <a:rPr lang="en-US" altLang="zh-CN" dirty="0"/>
              <a:t>stations:</a:t>
            </a:r>
            <a:r>
              <a:rPr lang="zh-CN" altLang="en-US" dirty="0"/>
              <a:t> </a:t>
            </a:r>
            <a:r>
              <a:rPr lang="en-US" altLang="zh-CN" dirty="0"/>
              <a:t>&gt;5.5</a:t>
            </a:r>
            <a:r>
              <a:rPr lang="zh-CN" altLang="en-US" dirty="0"/>
              <a:t> </a:t>
            </a:r>
            <a:r>
              <a:rPr lang="en-US" altLang="zh-CN" dirty="0"/>
              <a:t>million</a:t>
            </a:r>
            <a:r>
              <a:rPr lang="zh-CN" altLang="en-US" dirty="0"/>
              <a:t> </a:t>
            </a:r>
            <a:r>
              <a:rPr lang="en-US" altLang="zh-CN" dirty="0"/>
              <a:t>(&lt;9</a:t>
            </a:r>
            <a:r>
              <a:rPr lang="zh-CN" altLang="en-US" dirty="0"/>
              <a:t> </a:t>
            </a:r>
            <a:r>
              <a:rPr lang="en-US" altLang="zh-CN" dirty="0"/>
              <a:t>million</a:t>
            </a:r>
            <a:r>
              <a:rPr lang="zh-CN" altLang="en-US" dirty="0"/>
              <a:t> </a:t>
            </a:r>
            <a:r>
              <a:rPr lang="en-US" altLang="zh-CN" dirty="0"/>
              <a:t>globally)</a:t>
            </a:r>
          </a:p>
          <a:p>
            <a:pPr>
              <a:buFont typeface="Wingdings" pitchFamily="2" charset="2"/>
              <a:buChar char="q"/>
            </a:pPr>
            <a:r>
              <a:rPr lang="en-US" altLang="zh-CN" dirty="0"/>
              <a:t>5G</a:t>
            </a:r>
            <a:r>
              <a:rPr lang="zh-CN" altLang="en-US" dirty="0"/>
              <a:t> </a:t>
            </a:r>
            <a:r>
              <a:rPr lang="en-US" altLang="zh-CN" dirty="0"/>
              <a:t>base</a:t>
            </a:r>
            <a:r>
              <a:rPr lang="zh-CN" altLang="en-US" dirty="0"/>
              <a:t> </a:t>
            </a:r>
            <a:r>
              <a:rPr lang="en-US" altLang="zh-CN" dirty="0"/>
              <a:t>stations:</a:t>
            </a:r>
            <a:r>
              <a:rPr lang="zh-CN" altLang="en-US" dirty="0"/>
              <a:t> </a:t>
            </a:r>
            <a:r>
              <a:rPr lang="en-US" altLang="zh-CN" dirty="0"/>
              <a:t>~0.7</a:t>
            </a:r>
            <a:r>
              <a:rPr lang="zh-CN" altLang="en-US" dirty="0"/>
              <a:t> </a:t>
            </a:r>
            <a:r>
              <a:rPr lang="en-US" altLang="zh-CN" dirty="0"/>
              <a:t>million</a:t>
            </a:r>
            <a:r>
              <a:rPr lang="zh-CN" altLang="en-US" dirty="0"/>
              <a:t> </a:t>
            </a:r>
            <a:r>
              <a:rPr lang="en-US" altLang="zh-CN" dirty="0"/>
              <a:t>(~70%</a:t>
            </a:r>
            <a:r>
              <a:rPr lang="zh-CN" altLang="en-US" dirty="0"/>
              <a:t> </a:t>
            </a:r>
            <a:r>
              <a:rPr lang="en-US" altLang="zh-CN" dirty="0"/>
              <a:t>of</a:t>
            </a:r>
            <a:r>
              <a:rPr lang="zh-CN" altLang="en-US" dirty="0"/>
              <a:t> </a:t>
            </a:r>
            <a:r>
              <a:rPr lang="en-US" altLang="zh-CN" dirty="0"/>
              <a:t>the</a:t>
            </a:r>
            <a:r>
              <a:rPr lang="zh-CN" altLang="en-US" dirty="0"/>
              <a:t> </a:t>
            </a:r>
            <a:r>
              <a:rPr lang="en-US" altLang="zh-CN" dirty="0"/>
              <a:t>world),</a:t>
            </a:r>
            <a:r>
              <a:rPr lang="zh-CN" altLang="en-US" dirty="0"/>
              <a:t> </a:t>
            </a:r>
            <a:r>
              <a:rPr lang="en-US" altLang="zh-CN" dirty="0"/>
              <a:t>2020</a:t>
            </a:r>
            <a:endParaRPr lang="en-US" dirty="0"/>
          </a:p>
        </p:txBody>
      </p:sp>
      <p:sp>
        <p:nvSpPr>
          <p:cNvPr id="3" name="Slide Number Placeholder 2">
            <a:extLst>
              <a:ext uri="{FF2B5EF4-FFF2-40B4-BE49-F238E27FC236}">
                <a16:creationId xmlns:a16="http://schemas.microsoft.com/office/drawing/2014/main" id="{C89DBED2-0298-C043-A39D-43EA869AB33D}"/>
              </a:ext>
            </a:extLst>
          </p:cNvPr>
          <p:cNvSpPr>
            <a:spLocks noGrp="1"/>
          </p:cNvSpPr>
          <p:nvPr>
            <p:ph type="sldNum" sz="quarter" idx="12"/>
          </p:nvPr>
        </p:nvSpPr>
        <p:spPr/>
        <p:txBody>
          <a:bodyPr/>
          <a:lstStyle/>
          <a:p>
            <a:fld id="{D047F633-3331-744E-AFAB-5186F7023FA2}" type="slidenum">
              <a:rPr lang="en-US" altLang="x-none" smtClean="0"/>
              <a:pPr/>
              <a:t>37</a:t>
            </a:fld>
            <a:endParaRPr lang="en-US" altLang="x-none"/>
          </a:p>
        </p:txBody>
      </p:sp>
    </p:spTree>
    <p:extLst>
      <p:ext uri="{BB962C8B-B14F-4D97-AF65-F5344CB8AC3E}">
        <p14:creationId xmlns:p14="http://schemas.microsoft.com/office/powerpoint/2010/main" val="1911749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FDB31D5-702F-B348-A318-1B0F1C9C5E82}" type="slidenum">
              <a:rPr lang="en-US" altLang="x-none" sz="1200">
                <a:latin typeface="Tahoma" charset="0"/>
              </a:rPr>
              <a:pPr/>
              <a:t>38</a:t>
            </a:fld>
            <a:endParaRPr lang="en-US" altLang="x-none" sz="1200">
              <a:latin typeface="Tahoma" charset="0"/>
            </a:endParaRPr>
          </a:p>
        </p:txBody>
      </p:sp>
      <p:sp>
        <p:nvSpPr>
          <p:cNvPr id="152578" name="Rectangle 2"/>
          <p:cNvSpPr>
            <a:spLocks noGrp="1" noChangeArrowheads="1"/>
          </p:cNvSpPr>
          <p:nvPr>
            <p:ph type="title"/>
          </p:nvPr>
        </p:nvSpPr>
        <p:spPr>
          <a:xfrm>
            <a:off x="463550" y="314325"/>
            <a:ext cx="7783513" cy="835025"/>
          </a:xfrm>
        </p:spPr>
        <p:txBody>
          <a:bodyPr/>
          <a:lstStyle/>
          <a:p>
            <a:r>
              <a:rPr lang="en-US" altLang="x-none" sz="3600" dirty="0">
                <a:ea typeface="ＭＳ Ｐゴシック" charset="-128"/>
              </a:rPr>
              <a:t>What Will We Cover?</a:t>
            </a:r>
          </a:p>
        </p:txBody>
      </p:sp>
      <p:sp>
        <p:nvSpPr>
          <p:cNvPr id="219139" name="Rectangle 3"/>
          <p:cNvSpPr>
            <a:spLocks noGrp="1" noChangeArrowheads="1"/>
          </p:cNvSpPr>
          <p:nvPr>
            <p:ph type="body" idx="1"/>
          </p:nvPr>
        </p:nvSpPr>
        <p:spPr>
          <a:xfrm>
            <a:off x="539750" y="1377950"/>
            <a:ext cx="8458200" cy="4876800"/>
          </a:xfrm>
        </p:spPr>
        <p:txBody>
          <a:bodyPr/>
          <a:lstStyle/>
          <a:p>
            <a:pPr>
              <a:buFont typeface="Wingdings" pitchFamily="2" charset="2"/>
              <a:buChar char="q"/>
            </a:pPr>
            <a:r>
              <a:rPr lang="en-US" altLang="x-none" sz="2400" dirty="0">
                <a:ea typeface="ＭＳ Ｐゴシック" charset="-128"/>
              </a:rPr>
              <a:t>Network architecture and design principles</a:t>
            </a:r>
            <a:r>
              <a:rPr lang="zh-CN" altLang="en-US" sz="2400" dirty="0">
                <a:ea typeface="ＭＳ Ｐゴシック" charset="-128"/>
              </a:rPr>
              <a:t> </a:t>
            </a:r>
            <a:endParaRPr lang="en-US" altLang="x-none" sz="2400" dirty="0">
              <a:ea typeface="ＭＳ Ｐゴシック" charset="-128"/>
            </a:endParaRPr>
          </a:p>
          <a:p>
            <a:pPr lvl="1">
              <a:buFont typeface="Courier New" panose="02070309020205020404" pitchFamily="49" charset="0"/>
              <a:buChar char="o"/>
            </a:pPr>
            <a:r>
              <a:rPr lang="en-US" altLang="x-none" sz="2000" dirty="0">
                <a:ea typeface="ＭＳ Ｐゴシック" charset="-128"/>
              </a:rPr>
              <a:t>Layered network arch; e2e principle</a:t>
            </a:r>
          </a:p>
          <a:p>
            <a:pPr lvl="1"/>
            <a:endParaRPr lang="en-US" altLang="x-none" sz="2000" dirty="0">
              <a:ea typeface="ＭＳ Ｐゴシック" charset="-128"/>
            </a:endParaRPr>
          </a:p>
          <a:p>
            <a:pPr>
              <a:buFont typeface="Wingdings" pitchFamily="2" charset="2"/>
              <a:buChar char="q"/>
            </a:pPr>
            <a:r>
              <a:rPr lang="en-US" altLang="zh-CN" sz="2400" dirty="0">
                <a:ea typeface="ＭＳ Ｐゴシック" charset="-128"/>
              </a:rPr>
              <a:t>A</a:t>
            </a:r>
            <a:r>
              <a:rPr lang="en-US" altLang="x-none" sz="2400" dirty="0">
                <a:ea typeface="ＭＳ Ｐゴシック" charset="-128"/>
              </a:rPr>
              <a:t>pplication architecture and design principles</a:t>
            </a:r>
            <a:endParaRPr lang="en-US" altLang="zh-CN" sz="2400" dirty="0">
              <a:ea typeface="ＭＳ Ｐゴシック" charset="-128"/>
            </a:endParaRPr>
          </a:p>
          <a:p>
            <a:pPr lvl="1">
              <a:buFont typeface="Courier New" panose="02070309020205020404" pitchFamily="49" charset="0"/>
              <a:buChar char="o"/>
            </a:pPr>
            <a:r>
              <a:rPr lang="en-US" altLang="zh-CN" sz="2000" dirty="0">
                <a:ea typeface="ＭＳ Ｐゴシック" charset="-128"/>
              </a:rPr>
              <a:t>application paradigms; high performance network app.</a:t>
            </a:r>
            <a:endParaRPr lang="en-US" altLang="x-none" sz="2000" dirty="0">
              <a:ea typeface="ＭＳ Ｐゴシック" charset="-128"/>
            </a:endParaRPr>
          </a:p>
          <a:p>
            <a:pPr lvl="1">
              <a:buFont typeface="Courier New" panose="02070309020205020404" pitchFamily="49" charset="0"/>
              <a:buChar char="o"/>
            </a:pPr>
            <a:r>
              <a:rPr lang="en-US" altLang="x-none" sz="2000" dirty="0">
                <a:ea typeface="ＭＳ Ｐゴシック" charset="-128"/>
              </a:rPr>
              <a:t>HTTP/Web, Email, DNS</a:t>
            </a:r>
            <a:r>
              <a:rPr lang="en-US" altLang="zh-CN" sz="2000" dirty="0">
                <a:ea typeface="ＭＳ Ｐゴシック" charset="-128"/>
              </a:rPr>
              <a:t>, P2P, </a:t>
            </a:r>
            <a:r>
              <a:rPr lang="en-US" altLang="zh-CN" sz="2000" dirty="0" err="1">
                <a:ea typeface="ＭＳ Ｐゴシック" charset="-128"/>
              </a:rPr>
              <a:t>Blockchain</a:t>
            </a:r>
            <a:r>
              <a:rPr lang="en-US" altLang="zh-CN" sz="2000" dirty="0">
                <a:ea typeface="ＭＳ Ｐゴシック" charset="-128"/>
              </a:rPr>
              <a:t>, Content distribution</a:t>
            </a:r>
          </a:p>
          <a:p>
            <a:pPr lvl="1"/>
            <a:endParaRPr lang="en-US" altLang="x-none" sz="2000" dirty="0">
              <a:ea typeface="ＭＳ Ｐゴシック" charset="-128"/>
            </a:endParaRPr>
          </a:p>
          <a:p>
            <a:pPr>
              <a:buFont typeface="Wingdings" pitchFamily="2" charset="2"/>
              <a:buChar char="q"/>
            </a:pPr>
            <a:r>
              <a:rPr lang="en-US" altLang="zh-CN" sz="2400" dirty="0">
                <a:ea typeface="ＭＳ Ｐゴシック" charset="-128"/>
              </a:rPr>
              <a:t>T</a:t>
            </a:r>
            <a:r>
              <a:rPr lang="en-US" altLang="x-none" sz="2400" dirty="0">
                <a:ea typeface="ＭＳ Ｐゴシック" charset="-128"/>
              </a:rPr>
              <a:t>ransport</a:t>
            </a:r>
            <a:endParaRPr lang="en-US" altLang="zh-CN" sz="2400" dirty="0">
              <a:ea typeface="ＭＳ Ｐゴシック" charset="-128"/>
            </a:endParaRPr>
          </a:p>
          <a:p>
            <a:pPr lvl="1">
              <a:buFont typeface="Courier New" panose="02070309020205020404" pitchFamily="49" charset="0"/>
              <a:buChar char="o"/>
            </a:pPr>
            <a:r>
              <a:rPr lang="en-US" altLang="zh-CN" sz="2000" dirty="0">
                <a:ea typeface="ＭＳ Ｐゴシック" charset="-128"/>
              </a:rPr>
              <a:t>transport services</a:t>
            </a:r>
            <a:endParaRPr lang="en-US" altLang="x-none" sz="2000" dirty="0">
              <a:ea typeface="ＭＳ Ｐゴシック" charset="-128"/>
            </a:endParaRPr>
          </a:p>
          <a:p>
            <a:pPr lvl="1">
              <a:buFont typeface="Courier New" panose="02070309020205020404" pitchFamily="49" charset="0"/>
              <a:buChar char="o"/>
            </a:pPr>
            <a:r>
              <a:rPr lang="en-US" altLang="x-none" sz="2000" dirty="0">
                <a:ea typeface="ＭＳ Ｐゴシック" charset="-128"/>
              </a:rPr>
              <a:t>reliability; </a:t>
            </a:r>
            <a:r>
              <a:rPr lang="en-US" altLang="zh-CN" sz="2000" dirty="0">
                <a:ea typeface="ＭＳ Ｐゴシック" charset="-128"/>
              </a:rPr>
              <a:t>distributed resource allocation; primal-dual</a:t>
            </a:r>
          </a:p>
          <a:p>
            <a:pPr lvl="1">
              <a:buFont typeface="Courier New" panose="02070309020205020404" pitchFamily="49" charset="0"/>
              <a:buChar char="o"/>
            </a:pPr>
            <a:r>
              <a:rPr lang="en-US" altLang="x-none" sz="2000" dirty="0">
                <a:ea typeface="ＭＳ Ｐゴシック" charset="-128"/>
              </a:rPr>
              <a:t>transport protocols: TCP/UDP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91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91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913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913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9139">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1913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9139">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9139">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91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52A0774-7CFB-7247-817B-EC3A4431E5F2}" type="slidenum">
              <a:rPr lang="en-US" altLang="x-none" sz="1200">
                <a:latin typeface="Tahoma" charset="0"/>
              </a:rPr>
              <a:pPr/>
              <a:t>39</a:t>
            </a:fld>
            <a:endParaRPr lang="en-US" altLang="x-none" sz="1200">
              <a:latin typeface="Tahoma" charset="0"/>
            </a:endParaRPr>
          </a:p>
        </p:txBody>
      </p:sp>
      <p:sp>
        <p:nvSpPr>
          <p:cNvPr id="154626" name="Rectangle 2"/>
          <p:cNvSpPr>
            <a:spLocks noGrp="1" noChangeArrowheads="1"/>
          </p:cNvSpPr>
          <p:nvPr>
            <p:ph type="title"/>
          </p:nvPr>
        </p:nvSpPr>
        <p:spPr>
          <a:xfrm>
            <a:off x="463550" y="314325"/>
            <a:ext cx="7783513" cy="835025"/>
          </a:xfrm>
        </p:spPr>
        <p:txBody>
          <a:bodyPr/>
          <a:lstStyle/>
          <a:p>
            <a:r>
              <a:rPr lang="en-US" altLang="x-none" sz="3600">
                <a:ea typeface="ＭＳ Ｐゴシック" charset="-128"/>
              </a:rPr>
              <a:t>What Will We Cover?</a:t>
            </a:r>
          </a:p>
        </p:txBody>
      </p:sp>
      <p:sp>
        <p:nvSpPr>
          <p:cNvPr id="353283" name="Rectangle 3"/>
          <p:cNvSpPr>
            <a:spLocks noGrp="1" noChangeArrowheads="1"/>
          </p:cNvSpPr>
          <p:nvPr>
            <p:ph type="body" idx="1"/>
          </p:nvPr>
        </p:nvSpPr>
        <p:spPr>
          <a:xfrm>
            <a:off x="539750" y="1301750"/>
            <a:ext cx="8001000" cy="5257800"/>
          </a:xfrm>
        </p:spPr>
        <p:txBody>
          <a:bodyPr/>
          <a:lstStyle/>
          <a:p>
            <a:pPr>
              <a:buFont typeface="Wingdings" pitchFamily="2" charset="2"/>
              <a:buChar char="q"/>
            </a:pPr>
            <a:r>
              <a:rPr lang="en-US" altLang="zh-CN" sz="2400" dirty="0">
                <a:ea typeface="ＭＳ Ｐゴシック" charset="-128"/>
              </a:rPr>
              <a:t>N</a:t>
            </a:r>
            <a:r>
              <a:rPr lang="en-US" altLang="x-none" sz="2400" dirty="0">
                <a:ea typeface="ＭＳ Ｐゴシック" charset="-128"/>
              </a:rPr>
              <a:t>etwork and link layers</a:t>
            </a:r>
          </a:p>
          <a:p>
            <a:pPr lvl="1">
              <a:buFont typeface="Courier New" panose="02070309020205020404" pitchFamily="49" charset="0"/>
              <a:buChar char="o"/>
            </a:pPr>
            <a:r>
              <a:rPr lang="en-US" altLang="zh-CN" sz="2000" dirty="0">
                <a:ea typeface="ＭＳ Ｐゴシック" charset="-128"/>
              </a:rPr>
              <a:t>distributed, asynchronous, autonomous r</a:t>
            </a:r>
            <a:r>
              <a:rPr lang="en-US" altLang="x-none" sz="2000" dirty="0">
                <a:ea typeface="ＭＳ Ｐゴシック" charset="-128"/>
              </a:rPr>
              <a:t>outing</a:t>
            </a:r>
            <a:r>
              <a:rPr lang="en-US" altLang="zh-CN" sz="2000" dirty="0">
                <a:ea typeface="ＭＳ Ｐゴシック" charset="-128"/>
              </a:rPr>
              <a:t> algorithms; scalable router design; </a:t>
            </a:r>
            <a:r>
              <a:rPr lang="en-US" altLang="x-none" sz="2000" dirty="0">
                <a:ea typeface="ＭＳ Ｐゴシック" charset="-128"/>
              </a:rPr>
              <a:t>IP/IPv6</a:t>
            </a:r>
            <a:r>
              <a:rPr lang="en-US" altLang="zh-CN" sz="2000" dirty="0">
                <a:ea typeface="ＭＳ Ｐゴシック" charset="-128"/>
              </a:rPr>
              <a:t>; mobile IP; cellular networks</a:t>
            </a:r>
            <a:endParaRPr lang="en-US" altLang="x-none" sz="2000" dirty="0">
              <a:ea typeface="ＭＳ Ｐゴシック" charset="-128"/>
            </a:endParaRPr>
          </a:p>
          <a:p>
            <a:pPr lvl="1">
              <a:buFont typeface="Courier New" panose="02070309020205020404" pitchFamily="49" charset="0"/>
              <a:buChar char="o"/>
            </a:pPr>
            <a:r>
              <a:rPr lang="en-US" altLang="x-none" sz="2000" dirty="0">
                <a:ea typeface="ＭＳ Ｐゴシック" charset="-128"/>
              </a:rPr>
              <a:t>multiple access; </a:t>
            </a:r>
            <a:r>
              <a:rPr lang="en-US" altLang="zh-CN" sz="2000" dirty="0">
                <a:ea typeface="ＭＳ Ｐゴシック" charset="-128"/>
              </a:rPr>
              <a:t>queueing analysis; capacity analysis</a:t>
            </a:r>
          </a:p>
          <a:p>
            <a:pPr>
              <a:buFont typeface="Wingdings" pitchFamily="2" charset="2"/>
              <a:buChar char="q"/>
            </a:pPr>
            <a:r>
              <a:rPr lang="en-US" altLang="zh-CN" sz="2400" dirty="0">
                <a:ea typeface="ＭＳ Ｐゴシック" charset="-128"/>
              </a:rPr>
              <a:t>Next-generation</a:t>
            </a:r>
            <a:r>
              <a:rPr lang="zh-CN" altLang="en-US" sz="2400" dirty="0">
                <a:ea typeface="ＭＳ Ｐゴシック" charset="-128"/>
              </a:rPr>
              <a:t> </a:t>
            </a:r>
            <a:r>
              <a:rPr lang="en-US" altLang="zh-CN" sz="2400" dirty="0">
                <a:ea typeface="ＭＳ Ｐゴシック" charset="-128"/>
              </a:rPr>
              <a:t>network:</a:t>
            </a:r>
          </a:p>
          <a:p>
            <a:pPr lvl="1">
              <a:buFont typeface="Wingdings" pitchFamily="2" charset="2"/>
              <a:buChar char="q"/>
            </a:pPr>
            <a:r>
              <a:rPr lang="en-US" altLang="zh-CN" sz="2000" dirty="0">
                <a:ea typeface="ＭＳ Ｐゴシック" charset="-128"/>
              </a:rPr>
              <a:t>Cloud and data center design,</a:t>
            </a:r>
            <a:r>
              <a:rPr lang="zh-CN" altLang="en-US" sz="2000" dirty="0">
                <a:ea typeface="ＭＳ Ｐゴシック" charset="-128"/>
              </a:rPr>
              <a:t> </a:t>
            </a:r>
            <a:r>
              <a:rPr lang="en-US" altLang="zh-CN" sz="2000" dirty="0">
                <a:ea typeface="ＭＳ Ｐゴシック" charset="-128"/>
              </a:rPr>
              <a:t>programmable</a:t>
            </a:r>
            <a:r>
              <a:rPr lang="zh-CN" altLang="en-US" sz="2000" dirty="0">
                <a:ea typeface="ＭＳ Ｐゴシック" charset="-128"/>
              </a:rPr>
              <a:t> </a:t>
            </a:r>
            <a:r>
              <a:rPr lang="en-US" altLang="zh-CN" sz="2000" dirty="0">
                <a:ea typeface="ＭＳ Ｐゴシック" charset="-128"/>
              </a:rPr>
              <a:t>networks,</a:t>
            </a:r>
            <a:r>
              <a:rPr lang="zh-CN" altLang="en-US" sz="2000" dirty="0">
                <a:ea typeface="ＭＳ Ｐゴシック" charset="-128"/>
              </a:rPr>
              <a:t> </a:t>
            </a:r>
            <a:r>
              <a:rPr lang="en-US" altLang="zh-CN" sz="2000" dirty="0">
                <a:ea typeface="ＭＳ Ｐゴシック" charset="-128"/>
              </a:rPr>
              <a:t>RDMA</a:t>
            </a:r>
            <a:endParaRPr lang="en-US" altLang="x-none" sz="2000" dirty="0">
              <a:ea typeface="ＭＳ Ｐゴシック" charset="-128"/>
            </a:endParaRPr>
          </a:p>
          <a:p>
            <a:pPr>
              <a:buFont typeface="Wingdings" pitchFamily="2" charset="2"/>
              <a:buChar char="q"/>
            </a:pPr>
            <a:r>
              <a:rPr lang="en-US" altLang="zh-CN" sz="2400" dirty="0">
                <a:ea typeface="ＭＳ Ｐゴシック" charset="-128"/>
              </a:rPr>
              <a:t>Physical</a:t>
            </a:r>
            <a:r>
              <a:rPr lang="zh-CN" altLang="en-US" sz="2400" dirty="0">
                <a:ea typeface="ＭＳ Ｐゴシック" charset="-128"/>
              </a:rPr>
              <a:t> </a:t>
            </a:r>
            <a:r>
              <a:rPr lang="en-US" altLang="zh-CN" sz="2400" dirty="0">
                <a:ea typeface="ＭＳ Ｐゴシック" charset="-128"/>
              </a:rPr>
              <a:t>layer</a:t>
            </a:r>
          </a:p>
          <a:p>
            <a:pPr>
              <a:buFont typeface="Wingdings" pitchFamily="2" charset="2"/>
              <a:buChar char="q"/>
            </a:pPr>
            <a:r>
              <a:rPr lang="en-US" altLang="zh-CN" sz="2400" dirty="0">
                <a:ea typeface="ＭＳ Ｐゴシック" charset="-128"/>
              </a:rPr>
              <a:t>Wireless</a:t>
            </a:r>
            <a:r>
              <a:rPr lang="zh-CN" altLang="en-US" sz="2400" dirty="0">
                <a:ea typeface="ＭＳ Ｐゴシック" charset="-128"/>
              </a:rPr>
              <a:t> </a:t>
            </a:r>
            <a:r>
              <a:rPr lang="en-US" altLang="zh-CN" sz="2400" dirty="0">
                <a:ea typeface="ＭＳ Ｐゴシック" charset="-128"/>
              </a:rPr>
              <a:t>Networks</a:t>
            </a:r>
          </a:p>
          <a:p>
            <a:pPr>
              <a:buFont typeface="Wingdings" pitchFamily="2" charset="2"/>
              <a:buChar char="q"/>
            </a:pPr>
            <a:r>
              <a:rPr lang="en-US" altLang="zh-CN" sz="2400" dirty="0">
                <a:ea typeface="ＭＳ Ｐゴシック" charset="-128"/>
              </a:rPr>
              <a:t>N</a:t>
            </a:r>
            <a:r>
              <a:rPr lang="en-US" altLang="x-none" sz="2400" dirty="0">
                <a:ea typeface="ＭＳ Ｐゴシック" charset="-128"/>
              </a:rPr>
              <a:t>etwork security</a:t>
            </a:r>
          </a:p>
          <a:p>
            <a:pPr lvl="1">
              <a:buFont typeface="Courier New" panose="02070309020205020404" pitchFamily="49" charset="0"/>
              <a:buChar char="o"/>
            </a:pPr>
            <a:r>
              <a:rPr lang="en-US" altLang="x-none" sz="2000" dirty="0">
                <a:ea typeface="ＭＳ Ｐゴシック" charset="-128"/>
              </a:rPr>
              <a:t>security primitives; BAN logic, SSL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32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328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328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328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28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328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328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5328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328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943FC-2F51-3B49-AD32-DD60324A3532}"/>
              </a:ext>
            </a:extLst>
          </p:cNvPr>
          <p:cNvSpPr>
            <a:spLocks noGrp="1"/>
          </p:cNvSpPr>
          <p:nvPr>
            <p:ph type="title"/>
          </p:nvPr>
        </p:nvSpPr>
        <p:spPr/>
        <p:txBody>
          <a:bodyPr/>
          <a:lstStyle/>
          <a:p>
            <a:r>
              <a:rPr lang="en-US" altLang="zh-CN" dirty="0"/>
              <a:t>Self-Introduction</a:t>
            </a:r>
            <a:r>
              <a:rPr lang="zh-CN" altLang="en-US" dirty="0"/>
              <a:t> </a:t>
            </a:r>
            <a:endParaRPr lang="en-US" dirty="0"/>
          </a:p>
        </p:txBody>
      </p:sp>
      <p:sp>
        <p:nvSpPr>
          <p:cNvPr id="3" name="Content Placeholder 2">
            <a:extLst>
              <a:ext uri="{FF2B5EF4-FFF2-40B4-BE49-F238E27FC236}">
                <a16:creationId xmlns:a16="http://schemas.microsoft.com/office/drawing/2014/main" id="{7D2E6EAD-53FD-1844-AD8C-7C63B20305E1}"/>
              </a:ext>
            </a:extLst>
          </p:cNvPr>
          <p:cNvSpPr>
            <a:spLocks noGrp="1"/>
          </p:cNvSpPr>
          <p:nvPr>
            <p:ph idx="1"/>
          </p:nvPr>
        </p:nvSpPr>
        <p:spPr>
          <a:xfrm>
            <a:off x="533400" y="1603375"/>
            <a:ext cx="7783513" cy="4656138"/>
          </a:xfrm>
        </p:spPr>
        <p:txBody>
          <a:bodyPr/>
          <a:lstStyle/>
          <a:p>
            <a:pPr>
              <a:buFont typeface="Wingdings" pitchFamily="2" charset="2"/>
              <a:buChar char="q"/>
            </a:pPr>
            <a:r>
              <a:rPr lang="en-US" altLang="zh-CN" dirty="0"/>
              <a:t>Joined</a:t>
            </a:r>
            <a:r>
              <a:rPr lang="zh-CN" altLang="en-US" dirty="0"/>
              <a:t> </a:t>
            </a:r>
            <a:r>
              <a:rPr lang="en-US" altLang="zh-CN" dirty="0"/>
              <a:t>XMU</a:t>
            </a:r>
            <a:r>
              <a:rPr lang="zh-CN" altLang="en-US" dirty="0"/>
              <a:t> </a:t>
            </a:r>
            <a:r>
              <a:rPr lang="en-US" altLang="zh-CN" dirty="0"/>
              <a:t>as</a:t>
            </a:r>
            <a:r>
              <a:rPr lang="zh-CN" altLang="en-US" dirty="0"/>
              <a:t> </a:t>
            </a:r>
            <a:r>
              <a:rPr lang="en-US" altLang="zh-CN" dirty="0"/>
              <a:t>a</a:t>
            </a:r>
            <a:r>
              <a:rPr lang="zh-CN" altLang="en-US" dirty="0"/>
              <a:t> </a:t>
            </a:r>
            <a:r>
              <a:rPr lang="en-US" altLang="zh-CN" dirty="0"/>
              <a:t>professor</a:t>
            </a:r>
            <a:r>
              <a:rPr lang="zh-CN" altLang="en-US" dirty="0"/>
              <a:t> </a:t>
            </a:r>
            <a:r>
              <a:rPr lang="en-US" altLang="zh-CN" dirty="0"/>
              <a:t>last</a:t>
            </a:r>
            <a:r>
              <a:rPr lang="zh-CN" altLang="en-US" dirty="0"/>
              <a:t> </a:t>
            </a:r>
            <a:r>
              <a:rPr lang="en-US" altLang="zh-CN" dirty="0"/>
              <a:t>January</a:t>
            </a:r>
          </a:p>
          <a:p>
            <a:pPr>
              <a:buFont typeface="Wingdings" pitchFamily="2" charset="2"/>
              <a:buChar char="q"/>
            </a:pPr>
            <a:r>
              <a:rPr lang="en-US" altLang="zh-CN" dirty="0"/>
              <a:t>Research:</a:t>
            </a:r>
            <a:r>
              <a:rPr lang="zh-CN" altLang="en-US" dirty="0"/>
              <a:t> </a:t>
            </a:r>
            <a:r>
              <a:rPr lang="en-US" altLang="zh-CN" dirty="0"/>
              <a:t>Computer</a:t>
            </a:r>
            <a:r>
              <a:rPr lang="zh-CN" altLang="en-US" dirty="0"/>
              <a:t> </a:t>
            </a:r>
            <a:r>
              <a:rPr lang="en-US" altLang="zh-CN" dirty="0"/>
              <a:t>Networks,</a:t>
            </a:r>
            <a:r>
              <a:rPr lang="zh-CN" altLang="en-US" dirty="0"/>
              <a:t> </a:t>
            </a:r>
            <a:r>
              <a:rPr lang="en-US" altLang="zh-CN" dirty="0"/>
              <a:t>Computer</a:t>
            </a:r>
            <a:r>
              <a:rPr lang="zh-CN" altLang="en-US" dirty="0"/>
              <a:t> </a:t>
            </a:r>
            <a:r>
              <a:rPr lang="en-US" altLang="zh-CN" dirty="0"/>
              <a:t>Systems</a:t>
            </a:r>
          </a:p>
          <a:p>
            <a:pPr>
              <a:buFont typeface="Wingdings" pitchFamily="2" charset="2"/>
              <a:buChar char="q"/>
            </a:pPr>
            <a:r>
              <a:rPr lang="en-US" altLang="zh-CN" dirty="0"/>
              <a:t>Previously,</a:t>
            </a:r>
          </a:p>
          <a:p>
            <a:pPr lvl="1">
              <a:buFont typeface="Wingdings" pitchFamily="2" charset="2"/>
              <a:buChar char="q"/>
            </a:pPr>
            <a:r>
              <a:rPr lang="en-US" altLang="zh-CN" sz="2000" dirty="0"/>
              <a:t>Research</a:t>
            </a:r>
            <a:r>
              <a:rPr lang="zh-CN" altLang="en-US" sz="2000" dirty="0"/>
              <a:t> </a:t>
            </a:r>
            <a:r>
              <a:rPr lang="en-US" altLang="zh-CN" sz="2000" dirty="0"/>
              <a:t>assistant</a:t>
            </a:r>
            <a:r>
              <a:rPr lang="zh-CN" altLang="en-US" sz="2000" dirty="0"/>
              <a:t> </a:t>
            </a:r>
            <a:r>
              <a:rPr lang="en-US" altLang="zh-CN" sz="2000" dirty="0"/>
              <a:t>professor,</a:t>
            </a:r>
            <a:r>
              <a:rPr lang="zh-CN" altLang="en-US" sz="2000" dirty="0"/>
              <a:t> </a:t>
            </a:r>
            <a:r>
              <a:rPr lang="en-US" altLang="zh-CN" sz="2000" dirty="0"/>
              <a:t>Yale</a:t>
            </a:r>
            <a:r>
              <a:rPr lang="zh-CN" altLang="en-US" sz="2000" dirty="0"/>
              <a:t> </a:t>
            </a:r>
            <a:r>
              <a:rPr lang="en-US" altLang="zh-CN" sz="2000" dirty="0"/>
              <a:t>University,</a:t>
            </a:r>
            <a:r>
              <a:rPr lang="zh-CN" altLang="en-US" sz="2000" dirty="0"/>
              <a:t> </a:t>
            </a:r>
            <a:r>
              <a:rPr lang="en-US" altLang="zh-CN" sz="2000" dirty="0"/>
              <a:t>US.,</a:t>
            </a:r>
            <a:r>
              <a:rPr lang="zh-CN" altLang="en-US" sz="2000" dirty="0"/>
              <a:t> </a:t>
            </a:r>
            <a:r>
              <a:rPr lang="en-US" altLang="zh-CN" sz="2000" dirty="0"/>
              <a:t>2019-2020</a:t>
            </a:r>
          </a:p>
          <a:p>
            <a:pPr lvl="1">
              <a:buFont typeface="Wingdings" pitchFamily="2" charset="2"/>
              <a:buChar char="q"/>
            </a:pPr>
            <a:r>
              <a:rPr lang="en-US" altLang="zh-CN" sz="2000" dirty="0"/>
              <a:t>Postdoctoral</a:t>
            </a:r>
            <a:r>
              <a:rPr lang="zh-CN" altLang="en-US" sz="2000" dirty="0"/>
              <a:t> </a:t>
            </a:r>
            <a:r>
              <a:rPr lang="en-US" altLang="zh-CN" sz="2000" dirty="0"/>
              <a:t>fellow,</a:t>
            </a:r>
            <a:r>
              <a:rPr lang="zh-CN" altLang="en-US" sz="2000" dirty="0"/>
              <a:t> </a:t>
            </a:r>
            <a:r>
              <a:rPr lang="en-US" altLang="zh-CN" sz="2000" dirty="0"/>
              <a:t>Yale</a:t>
            </a:r>
            <a:r>
              <a:rPr lang="zh-CN" altLang="en-US" sz="2000" dirty="0"/>
              <a:t> </a:t>
            </a:r>
            <a:r>
              <a:rPr lang="en-US" altLang="zh-CN" sz="2000" dirty="0"/>
              <a:t>University,</a:t>
            </a:r>
            <a:r>
              <a:rPr lang="zh-CN" altLang="en-US" sz="2000" dirty="0"/>
              <a:t> </a:t>
            </a:r>
            <a:r>
              <a:rPr lang="en-US" altLang="zh-CN" sz="2000" dirty="0"/>
              <a:t>US.</a:t>
            </a:r>
            <a:r>
              <a:rPr lang="zh-CN" altLang="en-US" sz="2000" dirty="0"/>
              <a:t> </a:t>
            </a:r>
            <a:r>
              <a:rPr lang="en-US" altLang="zh-CN" sz="2000" dirty="0"/>
              <a:t>2016-2018</a:t>
            </a:r>
          </a:p>
          <a:p>
            <a:pPr lvl="1">
              <a:buFont typeface="Wingdings" pitchFamily="2" charset="2"/>
              <a:buChar char="q"/>
            </a:pPr>
            <a:r>
              <a:rPr lang="en-US" altLang="zh-CN" sz="2000" dirty="0"/>
              <a:t>Postdoctoral</a:t>
            </a:r>
            <a:r>
              <a:rPr lang="zh-CN" altLang="en-US" sz="2000" dirty="0"/>
              <a:t> </a:t>
            </a:r>
            <a:r>
              <a:rPr lang="en-US" altLang="zh-CN" sz="2000" dirty="0"/>
              <a:t>fellow,</a:t>
            </a:r>
            <a:r>
              <a:rPr lang="zh-CN" altLang="en-US" sz="2000" dirty="0"/>
              <a:t> </a:t>
            </a:r>
            <a:r>
              <a:rPr lang="en-US" altLang="zh-CN" sz="2000" dirty="0"/>
              <a:t>McGill</a:t>
            </a:r>
            <a:r>
              <a:rPr lang="zh-CN" altLang="en-US" sz="2000" dirty="0"/>
              <a:t> </a:t>
            </a:r>
            <a:r>
              <a:rPr lang="en-US" altLang="zh-CN" sz="2000" dirty="0"/>
              <a:t>University,</a:t>
            </a:r>
            <a:r>
              <a:rPr lang="zh-CN" altLang="en-US" sz="2000" dirty="0"/>
              <a:t> </a:t>
            </a:r>
            <a:r>
              <a:rPr lang="en-US" altLang="zh-CN" sz="2000" dirty="0"/>
              <a:t>Canada,</a:t>
            </a:r>
            <a:r>
              <a:rPr lang="zh-CN" altLang="en-US" sz="2000" dirty="0"/>
              <a:t> </a:t>
            </a:r>
            <a:r>
              <a:rPr lang="en-US" altLang="zh-CN" sz="2000" dirty="0"/>
              <a:t>2014-2015</a:t>
            </a:r>
          </a:p>
          <a:p>
            <a:pPr lvl="1">
              <a:buFont typeface="Wingdings" pitchFamily="2" charset="2"/>
              <a:buChar char="q"/>
            </a:pPr>
            <a:r>
              <a:rPr lang="en-US" altLang="zh-CN" sz="2000" dirty="0"/>
              <a:t>Ph.D.</a:t>
            </a:r>
            <a:r>
              <a:rPr lang="zh-CN" altLang="en-US" sz="2000" dirty="0"/>
              <a:t> </a:t>
            </a:r>
            <a:r>
              <a:rPr lang="en-US" altLang="zh-CN" sz="2000" dirty="0"/>
              <a:t>in</a:t>
            </a:r>
            <a:r>
              <a:rPr lang="zh-CN" altLang="en-US" sz="2000" dirty="0"/>
              <a:t> </a:t>
            </a:r>
            <a:r>
              <a:rPr lang="en-US" altLang="zh-CN" sz="2000" dirty="0"/>
              <a:t>Computer</a:t>
            </a:r>
            <a:r>
              <a:rPr lang="zh-CN" altLang="en-US" sz="2000" dirty="0"/>
              <a:t> </a:t>
            </a:r>
            <a:r>
              <a:rPr lang="en-US" altLang="zh-CN" sz="2000" dirty="0"/>
              <a:t>Science,</a:t>
            </a:r>
            <a:r>
              <a:rPr lang="zh-CN" altLang="en-US" sz="2000" dirty="0"/>
              <a:t> </a:t>
            </a:r>
            <a:r>
              <a:rPr lang="en-US" altLang="zh-CN" sz="2000" dirty="0"/>
              <a:t>Wayne</a:t>
            </a:r>
            <a:r>
              <a:rPr lang="zh-CN" altLang="en-US" sz="2000" dirty="0"/>
              <a:t> </a:t>
            </a:r>
            <a:r>
              <a:rPr lang="en-US" altLang="zh-CN" sz="2000" dirty="0"/>
              <a:t>State</a:t>
            </a:r>
            <a:r>
              <a:rPr lang="zh-CN" altLang="en-US" sz="2000" dirty="0"/>
              <a:t> </a:t>
            </a:r>
            <a:r>
              <a:rPr lang="en-US" altLang="zh-CN" sz="2000" dirty="0"/>
              <a:t>University,</a:t>
            </a:r>
            <a:r>
              <a:rPr lang="zh-CN" altLang="en-US" sz="2000" dirty="0"/>
              <a:t> </a:t>
            </a:r>
            <a:r>
              <a:rPr lang="en-US" altLang="zh-CN" sz="2000" dirty="0"/>
              <a:t>US,</a:t>
            </a:r>
            <a:r>
              <a:rPr lang="zh-CN" altLang="en-US" sz="2000" dirty="0"/>
              <a:t> </a:t>
            </a:r>
            <a:r>
              <a:rPr lang="en-US" altLang="zh-CN" sz="2000" dirty="0"/>
              <a:t>2014</a:t>
            </a:r>
          </a:p>
          <a:p>
            <a:pPr lvl="1">
              <a:buFont typeface="Wingdings" pitchFamily="2" charset="2"/>
              <a:buChar char="q"/>
            </a:pPr>
            <a:r>
              <a:rPr lang="en-US" altLang="zh-CN" sz="2000" dirty="0"/>
              <a:t>B.E.</a:t>
            </a:r>
            <a:r>
              <a:rPr lang="zh-CN" altLang="en-US" sz="2000" dirty="0"/>
              <a:t> </a:t>
            </a:r>
            <a:r>
              <a:rPr lang="en-US" altLang="zh-CN" sz="2000" dirty="0"/>
              <a:t>in</a:t>
            </a:r>
            <a:r>
              <a:rPr lang="zh-CN" altLang="en-US" sz="2000" dirty="0"/>
              <a:t> </a:t>
            </a:r>
            <a:r>
              <a:rPr lang="en-US" altLang="zh-CN" sz="2000" dirty="0"/>
              <a:t>Information</a:t>
            </a:r>
            <a:r>
              <a:rPr lang="zh-CN" altLang="en-US" sz="2000" dirty="0"/>
              <a:t> </a:t>
            </a:r>
            <a:r>
              <a:rPr lang="en-US" altLang="zh-CN" sz="2000" dirty="0"/>
              <a:t>Security</a:t>
            </a:r>
            <a:r>
              <a:rPr lang="zh-CN" altLang="en-US" sz="2000" dirty="0"/>
              <a:t> </a:t>
            </a:r>
            <a:r>
              <a:rPr lang="en-US" altLang="zh-CN" sz="2000" dirty="0"/>
              <a:t>and</a:t>
            </a:r>
            <a:r>
              <a:rPr lang="zh-CN" altLang="en-US" sz="2000" dirty="0"/>
              <a:t> </a:t>
            </a:r>
            <a:r>
              <a:rPr lang="en-US" altLang="zh-CN" sz="2000" dirty="0" err="1"/>
              <a:t>B.Econ</a:t>
            </a:r>
            <a:r>
              <a:rPr lang="en-US" altLang="zh-CN" sz="2000" dirty="0"/>
              <a:t>.,</a:t>
            </a:r>
            <a:r>
              <a:rPr lang="zh-CN" altLang="en-US" sz="2000" dirty="0"/>
              <a:t> </a:t>
            </a:r>
            <a:r>
              <a:rPr lang="en-US" altLang="zh-CN" sz="2000" dirty="0"/>
              <a:t>NKU,</a:t>
            </a:r>
            <a:r>
              <a:rPr lang="zh-CN" altLang="en-US" sz="2000" dirty="0"/>
              <a:t> </a:t>
            </a:r>
            <a:r>
              <a:rPr lang="en-US" altLang="zh-CN" sz="2000" dirty="0"/>
              <a:t>2007</a:t>
            </a:r>
            <a:endParaRPr lang="en-US" sz="2000" dirty="0"/>
          </a:p>
        </p:txBody>
      </p:sp>
      <p:sp>
        <p:nvSpPr>
          <p:cNvPr id="4" name="Slide Number Placeholder 3">
            <a:extLst>
              <a:ext uri="{FF2B5EF4-FFF2-40B4-BE49-F238E27FC236}">
                <a16:creationId xmlns:a16="http://schemas.microsoft.com/office/drawing/2014/main" id="{ABDA155B-ACC5-AF4A-953C-ED74A9D2758E}"/>
              </a:ext>
            </a:extLst>
          </p:cNvPr>
          <p:cNvSpPr>
            <a:spLocks noGrp="1"/>
          </p:cNvSpPr>
          <p:nvPr>
            <p:ph type="sldNum" sz="quarter" idx="12"/>
          </p:nvPr>
        </p:nvSpPr>
        <p:spPr/>
        <p:txBody>
          <a:bodyPr/>
          <a:lstStyle/>
          <a:p>
            <a:fld id="{F1BC9A0C-B9C7-D94C-BB05-DB5EC86B0AC6}" type="slidenum">
              <a:rPr lang="en-US" altLang="x-none" smtClean="0"/>
              <a:pPr/>
              <a:t>4</a:t>
            </a:fld>
            <a:endParaRPr lang="en-US" altLang="x-none"/>
          </a:p>
        </p:txBody>
      </p:sp>
      <p:pic>
        <p:nvPicPr>
          <p:cNvPr id="5" name="Picture 4">
            <a:extLst>
              <a:ext uri="{FF2B5EF4-FFF2-40B4-BE49-F238E27FC236}">
                <a16:creationId xmlns:a16="http://schemas.microsoft.com/office/drawing/2014/main" id="{D1432F09-9771-EB4F-BF19-34D3224FF69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40550" y="82550"/>
            <a:ext cx="814617" cy="1159597"/>
          </a:xfrm>
          <a:prstGeom prst="rect">
            <a:avLst/>
          </a:prstGeom>
        </p:spPr>
      </p:pic>
    </p:spTree>
    <p:extLst>
      <p:ext uri="{BB962C8B-B14F-4D97-AF65-F5344CB8AC3E}">
        <p14:creationId xmlns:p14="http://schemas.microsoft.com/office/powerpoint/2010/main" val="11543985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52A0774-7CFB-7247-817B-EC3A4431E5F2}" type="slidenum">
              <a:rPr lang="en-US" altLang="x-none" sz="1200">
                <a:latin typeface="Tahoma" charset="0"/>
              </a:rPr>
              <a:pPr/>
              <a:t>40</a:t>
            </a:fld>
            <a:endParaRPr lang="en-US" altLang="x-none" sz="1200">
              <a:latin typeface="Tahoma" charset="0"/>
            </a:endParaRPr>
          </a:p>
        </p:txBody>
      </p:sp>
      <p:sp>
        <p:nvSpPr>
          <p:cNvPr id="154626" name="Rectangle 2"/>
          <p:cNvSpPr>
            <a:spLocks noGrp="1" noChangeArrowheads="1"/>
          </p:cNvSpPr>
          <p:nvPr>
            <p:ph type="title"/>
          </p:nvPr>
        </p:nvSpPr>
        <p:spPr>
          <a:xfrm>
            <a:off x="463550" y="314325"/>
            <a:ext cx="7783513" cy="835025"/>
          </a:xfrm>
        </p:spPr>
        <p:txBody>
          <a:bodyPr/>
          <a:lstStyle/>
          <a:p>
            <a:r>
              <a:rPr lang="en-US" altLang="zh-CN" sz="3600" dirty="0">
                <a:ea typeface="ＭＳ Ｐゴシック" charset="-128"/>
              </a:rPr>
              <a:t>Guest</a:t>
            </a:r>
            <a:r>
              <a:rPr lang="zh-CN" altLang="en-US" sz="3600" dirty="0">
                <a:ea typeface="ＭＳ Ｐゴシック" charset="-128"/>
              </a:rPr>
              <a:t> </a:t>
            </a:r>
            <a:r>
              <a:rPr lang="en-US" altLang="zh-CN" sz="3600" dirty="0">
                <a:ea typeface="ＭＳ Ｐゴシック" charset="-128"/>
              </a:rPr>
              <a:t>Lectures</a:t>
            </a:r>
            <a:r>
              <a:rPr lang="zh-CN" altLang="en-US" sz="3600" dirty="0">
                <a:ea typeface="ＭＳ Ｐゴシック" charset="-128"/>
              </a:rPr>
              <a:t> </a:t>
            </a:r>
            <a:r>
              <a:rPr lang="en-US" altLang="zh-CN" sz="3600" dirty="0">
                <a:ea typeface="ＭＳ Ｐゴシック" charset="-128"/>
              </a:rPr>
              <a:t>(Tentative</a:t>
            </a:r>
            <a:r>
              <a:rPr lang="zh-CN" altLang="en-US" sz="3600" dirty="0">
                <a:ea typeface="ＭＳ Ｐゴシック" charset="-128"/>
              </a:rPr>
              <a:t> </a:t>
            </a:r>
            <a:r>
              <a:rPr lang="en-US" altLang="zh-CN" sz="3600" dirty="0">
                <a:ea typeface="ＭＳ Ｐゴシック" charset="-128"/>
              </a:rPr>
              <a:t>Topics)</a:t>
            </a:r>
            <a:endParaRPr lang="en-US" altLang="x-none" sz="3600" dirty="0">
              <a:ea typeface="ＭＳ Ｐゴシック" charset="-128"/>
            </a:endParaRPr>
          </a:p>
        </p:txBody>
      </p:sp>
      <p:sp>
        <p:nvSpPr>
          <p:cNvPr id="353283" name="Rectangle 3"/>
          <p:cNvSpPr>
            <a:spLocks noGrp="1" noChangeArrowheads="1"/>
          </p:cNvSpPr>
          <p:nvPr>
            <p:ph type="body" idx="1"/>
          </p:nvPr>
        </p:nvSpPr>
        <p:spPr>
          <a:xfrm>
            <a:off x="539750" y="1301750"/>
            <a:ext cx="8001000" cy="5257800"/>
          </a:xfrm>
        </p:spPr>
        <p:txBody>
          <a:bodyPr/>
          <a:lstStyle/>
          <a:p>
            <a:pPr>
              <a:buFont typeface="Wingdings" pitchFamily="2" charset="2"/>
              <a:buChar char="q"/>
            </a:pPr>
            <a:r>
              <a:rPr lang="en-US" altLang="zh-CN" sz="2400" dirty="0">
                <a:ea typeface="ＭＳ Ｐゴシック" charset="-128"/>
              </a:rPr>
              <a:t>Managing</a:t>
            </a:r>
            <a:r>
              <a:rPr lang="zh-CN" altLang="en-US" sz="2400" dirty="0">
                <a:ea typeface="ＭＳ Ｐゴシック" charset="-128"/>
              </a:rPr>
              <a:t> </a:t>
            </a:r>
            <a:r>
              <a:rPr lang="en-US" altLang="zh-CN" sz="2400" dirty="0">
                <a:ea typeface="ＭＳ Ｐゴシック" charset="-128"/>
              </a:rPr>
              <a:t>Alibaba's</a:t>
            </a:r>
            <a:r>
              <a:rPr lang="zh-CN" altLang="en-US" sz="2400" dirty="0">
                <a:ea typeface="ＭＳ Ｐゴシック" charset="-128"/>
              </a:rPr>
              <a:t> </a:t>
            </a:r>
            <a:r>
              <a:rPr lang="en-US" altLang="zh-CN" sz="2400" dirty="0">
                <a:ea typeface="ＭＳ Ｐゴシック" charset="-128"/>
              </a:rPr>
              <a:t>global</a:t>
            </a:r>
            <a:r>
              <a:rPr lang="zh-CN" altLang="en-US" sz="2400" dirty="0">
                <a:ea typeface="ＭＳ Ｐゴシック" charset="-128"/>
              </a:rPr>
              <a:t> </a:t>
            </a:r>
            <a:r>
              <a:rPr lang="en-US" altLang="zh-CN" sz="2400" dirty="0">
                <a:ea typeface="ＭＳ Ｐゴシック" charset="-128"/>
              </a:rPr>
              <a:t>network:</a:t>
            </a:r>
            <a:r>
              <a:rPr lang="zh-CN" altLang="en-US" sz="2400" dirty="0">
                <a:ea typeface="ＭＳ Ｐゴシック" charset="-128"/>
              </a:rPr>
              <a:t> </a:t>
            </a:r>
            <a:endParaRPr lang="en-US" altLang="zh-CN" sz="2400" dirty="0">
              <a:ea typeface="ＭＳ Ｐゴシック" charset="-128"/>
            </a:endParaRPr>
          </a:p>
          <a:p>
            <a:pPr lvl="1">
              <a:buFont typeface="Courier New" panose="02070309020205020404" pitchFamily="49" charset="0"/>
              <a:buChar char="o"/>
            </a:pPr>
            <a:r>
              <a:rPr lang="en-US" altLang="zh-CN" sz="2000" dirty="0" err="1">
                <a:ea typeface="ＭＳ Ｐゴシック" charset="-128"/>
              </a:rPr>
              <a:t>Ennan</a:t>
            </a:r>
            <a:r>
              <a:rPr lang="zh-CN" altLang="en-US" sz="2000" dirty="0">
                <a:ea typeface="ＭＳ Ｐゴシック" charset="-128"/>
              </a:rPr>
              <a:t> </a:t>
            </a:r>
            <a:r>
              <a:rPr lang="en-US" altLang="zh-CN" sz="2000" dirty="0" err="1">
                <a:ea typeface="ＭＳ Ｐゴシック" charset="-128"/>
              </a:rPr>
              <a:t>Zhai</a:t>
            </a:r>
            <a:r>
              <a:rPr lang="en-US" altLang="zh-CN" sz="2000" dirty="0">
                <a:ea typeface="ＭＳ Ｐゴシック" charset="-128"/>
              </a:rPr>
              <a:t>:</a:t>
            </a:r>
            <a:r>
              <a:rPr lang="zh-CN" altLang="en-US" sz="2000" dirty="0">
                <a:ea typeface="ＭＳ Ｐゴシック" charset="-128"/>
              </a:rPr>
              <a:t> </a:t>
            </a:r>
            <a:r>
              <a:rPr lang="en-US" altLang="zh-CN" sz="2000" dirty="0">
                <a:ea typeface="ＭＳ Ｐゴシック" charset="-128"/>
              </a:rPr>
              <a:t>Senior</a:t>
            </a:r>
            <a:r>
              <a:rPr lang="zh-CN" altLang="en-US" sz="2000" dirty="0">
                <a:ea typeface="ＭＳ Ｐゴシック" charset="-128"/>
              </a:rPr>
              <a:t> </a:t>
            </a:r>
            <a:r>
              <a:rPr lang="en-US" altLang="zh-CN" sz="2000" dirty="0" err="1">
                <a:ea typeface="ＭＳ Ｐゴシック" charset="-128"/>
              </a:rPr>
              <a:t>Researcher@Alibaba</a:t>
            </a:r>
            <a:endParaRPr lang="en-US" altLang="zh-CN" sz="2000" dirty="0">
              <a:ea typeface="ＭＳ Ｐゴシック" charset="-128"/>
            </a:endParaRPr>
          </a:p>
          <a:p>
            <a:pPr lvl="1">
              <a:buFont typeface="Courier New" panose="02070309020205020404" pitchFamily="49" charset="0"/>
              <a:buChar char="o"/>
            </a:pPr>
            <a:endParaRPr lang="en-US" altLang="zh-CN" sz="2000" dirty="0">
              <a:ea typeface="ＭＳ Ｐゴシック" charset="-128"/>
            </a:endParaRPr>
          </a:p>
          <a:p>
            <a:pPr>
              <a:buFont typeface="Wingdings" pitchFamily="2" charset="2"/>
              <a:buChar char="q"/>
            </a:pPr>
            <a:r>
              <a:rPr lang="en-US" altLang="zh-CN" sz="2400" dirty="0">
                <a:ea typeface="ＭＳ Ｐゴシック" charset="-128"/>
              </a:rPr>
              <a:t>High-Performance</a:t>
            </a:r>
            <a:r>
              <a:rPr lang="zh-CN" altLang="en-US" sz="2400" dirty="0">
                <a:ea typeface="ＭＳ Ｐゴシック" charset="-128"/>
              </a:rPr>
              <a:t> </a:t>
            </a:r>
            <a:r>
              <a:rPr lang="en-US" altLang="zh-CN" sz="2400" dirty="0">
                <a:ea typeface="ＭＳ Ｐゴシック" charset="-128"/>
              </a:rPr>
              <a:t>Azure</a:t>
            </a:r>
            <a:r>
              <a:rPr lang="zh-CN" altLang="en-US" sz="2400" dirty="0">
                <a:ea typeface="ＭＳ Ｐゴシック" charset="-128"/>
              </a:rPr>
              <a:t> </a:t>
            </a:r>
            <a:r>
              <a:rPr lang="en-US" altLang="zh-CN" sz="2400" dirty="0">
                <a:ea typeface="ＭＳ Ｐゴシック" charset="-128"/>
              </a:rPr>
              <a:t>Data</a:t>
            </a:r>
            <a:r>
              <a:rPr lang="zh-CN" altLang="en-US" sz="2400" dirty="0">
                <a:ea typeface="ＭＳ Ｐゴシック" charset="-128"/>
              </a:rPr>
              <a:t> </a:t>
            </a:r>
            <a:r>
              <a:rPr lang="en-US" altLang="zh-CN" sz="2400" dirty="0">
                <a:ea typeface="ＭＳ Ｐゴシック" charset="-128"/>
              </a:rPr>
              <a:t>Center:</a:t>
            </a:r>
            <a:r>
              <a:rPr lang="zh-CN" altLang="en-US" sz="2400" dirty="0">
                <a:ea typeface="ＭＳ Ｐゴシック" charset="-128"/>
              </a:rPr>
              <a:t> </a:t>
            </a:r>
            <a:endParaRPr lang="en-US" altLang="zh-CN" sz="2400" dirty="0">
              <a:ea typeface="ＭＳ Ｐゴシック" charset="-128"/>
            </a:endParaRPr>
          </a:p>
          <a:p>
            <a:pPr lvl="1">
              <a:buFont typeface="Courier New" panose="02070309020205020404" pitchFamily="49" charset="0"/>
              <a:buChar char="o"/>
            </a:pPr>
            <a:r>
              <a:rPr lang="en-US" altLang="zh-CN" sz="2000" dirty="0">
                <a:ea typeface="ＭＳ Ｐゴシック" charset="-128"/>
              </a:rPr>
              <a:t>Wei</a:t>
            </a:r>
            <a:r>
              <a:rPr lang="zh-CN" altLang="en-US" sz="2000" dirty="0">
                <a:ea typeface="ＭＳ Ｐゴシック" charset="-128"/>
              </a:rPr>
              <a:t> </a:t>
            </a:r>
            <a:r>
              <a:rPr lang="en-US" altLang="zh-CN" sz="2000" dirty="0">
                <a:ea typeface="ＭＳ Ｐゴシック" charset="-128"/>
              </a:rPr>
              <a:t>Bai:</a:t>
            </a:r>
            <a:r>
              <a:rPr lang="zh-CN" altLang="en-US" sz="2000" dirty="0">
                <a:ea typeface="ＭＳ Ｐゴシック" charset="-128"/>
              </a:rPr>
              <a:t> </a:t>
            </a:r>
            <a:r>
              <a:rPr lang="en-US" altLang="zh-CN" sz="2000" dirty="0">
                <a:ea typeface="ＭＳ Ｐゴシック" charset="-128"/>
              </a:rPr>
              <a:t>Senior</a:t>
            </a:r>
            <a:r>
              <a:rPr lang="zh-CN" altLang="en-US" sz="2000" dirty="0">
                <a:ea typeface="ＭＳ Ｐゴシック" charset="-128"/>
              </a:rPr>
              <a:t> </a:t>
            </a:r>
            <a:r>
              <a:rPr lang="en-US" altLang="zh-CN" sz="2000" dirty="0" err="1">
                <a:ea typeface="ＭＳ Ｐゴシック" charset="-128"/>
              </a:rPr>
              <a:t>Researcher@Microsoft</a:t>
            </a:r>
            <a:endParaRPr lang="en-US" altLang="zh-CN" sz="2000" dirty="0">
              <a:ea typeface="ＭＳ Ｐゴシック" charset="-128"/>
            </a:endParaRPr>
          </a:p>
          <a:p>
            <a:pPr lvl="1">
              <a:buFont typeface="Courier New" panose="02070309020205020404" pitchFamily="49" charset="0"/>
              <a:buChar char="o"/>
            </a:pPr>
            <a:endParaRPr lang="en-US" altLang="zh-CN" sz="2000" dirty="0">
              <a:ea typeface="ＭＳ Ｐゴシック" charset="-128"/>
            </a:endParaRPr>
          </a:p>
          <a:p>
            <a:pPr>
              <a:buFont typeface="Wingdings" pitchFamily="2" charset="2"/>
              <a:buChar char="q"/>
            </a:pPr>
            <a:r>
              <a:rPr lang="en-US" altLang="zh-CN" sz="2400" dirty="0">
                <a:ea typeface="ＭＳ Ｐゴシック" charset="-128"/>
              </a:rPr>
              <a:t>In-Network</a:t>
            </a:r>
            <a:r>
              <a:rPr lang="zh-CN" altLang="en-US" sz="2400" dirty="0">
                <a:ea typeface="ＭＳ Ｐゴシック" charset="-128"/>
              </a:rPr>
              <a:t> </a:t>
            </a:r>
            <a:r>
              <a:rPr lang="en-US" altLang="zh-CN" sz="2400" dirty="0">
                <a:ea typeface="ＭＳ Ｐゴシック" charset="-128"/>
              </a:rPr>
              <a:t>Computing</a:t>
            </a:r>
            <a:r>
              <a:rPr lang="zh-CN" altLang="en-US" sz="2400" dirty="0">
                <a:ea typeface="ＭＳ Ｐゴシック" charset="-128"/>
              </a:rPr>
              <a:t> </a:t>
            </a:r>
            <a:r>
              <a:rPr lang="en-US" altLang="zh-CN" sz="2400" dirty="0">
                <a:ea typeface="ＭＳ Ｐゴシック" charset="-128"/>
              </a:rPr>
              <a:t>via</a:t>
            </a:r>
            <a:r>
              <a:rPr lang="zh-CN" altLang="en-US" sz="2400" dirty="0">
                <a:ea typeface="ＭＳ Ｐゴシック" charset="-128"/>
              </a:rPr>
              <a:t> </a:t>
            </a:r>
            <a:r>
              <a:rPr lang="en-US" altLang="zh-CN" sz="2400" dirty="0">
                <a:ea typeface="ＭＳ Ｐゴシック" charset="-128"/>
              </a:rPr>
              <a:t>Programmable</a:t>
            </a:r>
            <a:r>
              <a:rPr lang="zh-CN" altLang="en-US" sz="2400" dirty="0">
                <a:ea typeface="ＭＳ Ｐゴシック" charset="-128"/>
              </a:rPr>
              <a:t> </a:t>
            </a:r>
            <a:r>
              <a:rPr lang="en-US" altLang="zh-CN" sz="2400" dirty="0">
                <a:ea typeface="ＭＳ Ｐゴシック" charset="-128"/>
              </a:rPr>
              <a:t>Networks:</a:t>
            </a:r>
            <a:r>
              <a:rPr lang="zh-CN" altLang="en-US" sz="2400" dirty="0">
                <a:ea typeface="ＭＳ Ｐゴシック" charset="-128"/>
              </a:rPr>
              <a:t> </a:t>
            </a:r>
            <a:endParaRPr lang="en-US" altLang="zh-CN" sz="2400" dirty="0">
              <a:ea typeface="ＭＳ Ｐゴシック" charset="-128"/>
            </a:endParaRPr>
          </a:p>
          <a:p>
            <a:pPr lvl="1">
              <a:buFont typeface="Courier New" panose="02070309020205020404" pitchFamily="49" charset="0"/>
              <a:buChar char="o"/>
            </a:pPr>
            <a:r>
              <a:rPr lang="en-US" altLang="zh-CN" sz="2000" dirty="0">
                <a:ea typeface="ＭＳ Ｐゴシック" charset="-128"/>
              </a:rPr>
              <a:t>Alan</a:t>
            </a:r>
            <a:r>
              <a:rPr lang="zh-CN" altLang="en-US" sz="2000" dirty="0">
                <a:ea typeface="ＭＳ Ｐゴシック" charset="-128"/>
              </a:rPr>
              <a:t> </a:t>
            </a:r>
            <a:r>
              <a:rPr lang="en-US" altLang="zh-CN" sz="2000" dirty="0">
                <a:ea typeface="ＭＳ Ｐゴシック" charset="-128"/>
              </a:rPr>
              <a:t>Liu:</a:t>
            </a:r>
            <a:r>
              <a:rPr lang="zh-CN" altLang="en-US" sz="2000" dirty="0">
                <a:ea typeface="ＭＳ Ｐゴシック" charset="-128"/>
              </a:rPr>
              <a:t> </a:t>
            </a:r>
            <a:r>
              <a:rPr lang="en-US" altLang="zh-CN" sz="2000" dirty="0">
                <a:ea typeface="ＭＳ Ｐゴシック" charset="-128"/>
              </a:rPr>
              <a:t>Assistant</a:t>
            </a:r>
            <a:r>
              <a:rPr lang="zh-CN" altLang="en-US" sz="2000" dirty="0">
                <a:ea typeface="ＭＳ Ｐゴシック" charset="-128"/>
              </a:rPr>
              <a:t> </a:t>
            </a:r>
            <a:r>
              <a:rPr lang="en-US" altLang="zh-CN" sz="2000" dirty="0" err="1">
                <a:ea typeface="ＭＳ Ｐゴシック" charset="-128"/>
              </a:rPr>
              <a:t>Professor@Boston</a:t>
            </a:r>
            <a:r>
              <a:rPr lang="zh-CN" altLang="en-US" sz="2000" dirty="0">
                <a:ea typeface="ＭＳ Ｐゴシック" charset="-128"/>
              </a:rPr>
              <a:t> </a:t>
            </a:r>
            <a:r>
              <a:rPr lang="en-US" altLang="zh-CN" sz="2000" dirty="0">
                <a:ea typeface="ＭＳ Ｐゴシック" charset="-128"/>
              </a:rPr>
              <a:t>University</a:t>
            </a:r>
          </a:p>
          <a:p>
            <a:pPr lvl="1">
              <a:buFont typeface="Courier New" panose="02070309020205020404" pitchFamily="49" charset="0"/>
              <a:buChar char="o"/>
            </a:pPr>
            <a:endParaRPr lang="en-US" altLang="zh-CN" sz="2000" dirty="0">
              <a:ea typeface="ＭＳ Ｐゴシック" charset="-128"/>
            </a:endParaRPr>
          </a:p>
          <a:p>
            <a:pPr>
              <a:buFont typeface="Wingdings" pitchFamily="2" charset="2"/>
              <a:buChar char="q"/>
            </a:pPr>
            <a:r>
              <a:rPr lang="en-US" altLang="zh-CN" sz="2400" dirty="0">
                <a:ea typeface="ＭＳ Ｐゴシック" charset="-128"/>
              </a:rPr>
              <a:t>Large-Scale</a:t>
            </a:r>
            <a:r>
              <a:rPr lang="zh-CN" altLang="en-US" sz="2400" dirty="0">
                <a:ea typeface="ＭＳ Ｐゴシック" charset="-128"/>
              </a:rPr>
              <a:t> </a:t>
            </a:r>
            <a:r>
              <a:rPr lang="en-US" altLang="zh-CN" sz="2400" dirty="0">
                <a:ea typeface="ＭＳ Ｐゴシック" charset="-128"/>
              </a:rPr>
              <a:t>5G</a:t>
            </a:r>
            <a:r>
              <a:rPr lang="zh-CN" altLang="en-US" sz="2400" dirty="0">
                <a:ea typeface="ＭＳ Ｐゴシック" charset="-128"/>
              </a:rPr>
              <a:t> </a:t>
            </a:r>
            <a:r>
              <a:rPr lang="en-US" altLang="zh-CN" sz="2400" dirty="0">
                <a:ea typeface="ＭＳ Ｐゴシック" charset="-128"/>
              </a:rPr>
              <a:t>Measurement</a:t>
            </a:r>
            <a:r>
              <a:rPr lang="zh-CN" altLang="en-US" sz="2400" dirty="0">
                <a:ea typeface="ＭＳ Ｐゴシック" charset="-128"/>
              </a:rPr>
              <a:t> </a:t>
            </a:r>
            <a:r>
              <a:rPr lang="en-US" altLang="zh-CN" sz="2400" dirty="0">
                <a:ea typeface="ＭＳ Ｐゴシック" charset="-128"/>
              </a:rPr>
              <a:t>Studies</a:t>
            </a:r>
            <a:r>
              <a:rPr lang="zh-CN" altLang="en-US" sz="2400" dirty="0">
                <a:ea typeface="ＭＳ Ｐゴシック" charset="-128"/>
              </a:rPr>
              <a:t> </a:t>
            </a:r>
            <a:r>
              <a:rPr lang="en-US" altLang="zh-CN" sz="2400" dirty="0">
                <a:ea typeface="ＭＳ Ｐゴシック" charset="-128"/>
              </a:rPr>
              <a:t>in</a:t>
            </a:r>
            <a:r>
              <a:rPr lang="zh-CN" altLang="en-US" sz="2400" dirty="0">
                <a:ea typeface="ＭＳ Ｐゴシック" charset="-128"/>
              </a:rPr>
              <a:t> </a:t>
            </a:r>
            <a:r>
              <a:rPr lang="en-US" altLang="zh-CN" sz="2400" dirty="0">
                <a:ea typeface="ＭＳ Ｐゴシック" charset="-128"/>
              </a:rPr>
              <a:t>China:</a:t>
            </a:r>
            <a:r>
              <a:rPr lang="zh-CN" altLang="en-US" sz="2400" dirty="0">
                <a:ea typeface="ＭＳ Ｐゴシック" charset="-128"/>
              </a:rPr>
              <a:t> </a:t>
            </a:r>
            <a:endParaRPr lang="en-US" altLang="zh-CN" sz="2400" dirty="0">
              <a:ea typeface="ＭＳ Ｐゴシック" charset="-128"/>
            </a:endParaRPr>
          </a:p>
          <a:p>
            <a:pPr lvl="1">
              <a:buFont typeface="Courier New" panose="02070309020205020404" pitchFamily="49" charset="0"/>
              <a:buChar char="o"/>
            </a:pPr>
            <a:r>
              <a:rPr lang="en-US" altLang="zh-CN" sz="2000" dirty="0" err="1">
                <a:ea typeface="ＭＳ Ｐゴシック" charset="-128"/>
              </a:rPr>
              <a:t>Zhenhua</a:t>
            </a:r>
            <a:r>
              <a:rPr lang="zh-CN" altLang="en-US" sz="2000" dirty="0">
                <a:ea typeface="ＭＳ Ｐゴシック" charset="-128"/>
              </a:rPr>
              <a:t> </a:t>
            </a:r>
            <a:r>
              <a:rPr lang="en-US" altLang="zh-CN" sz="2000" dirty="0">
                <a:ea typeface="ＭＳ Ｐゴシック" charset="-128"/>
              </a:rPr>
              <a:t>Li:</a:t>
            </a:r>
            <a:r>
              <a:rPr lang="zh-CN" altLang="en-US" sz="2000" dirty="0">
                <a:ea typeface="ＭＳ Ｐゴシック" charset="-128"/>
              </a:rPr>
              <a:t> </a:t>
            </a:r>
            <a:r>
              <a:rPr lang="en-US" altLang="zh-CN" sz="2000" dirty="0">
                <a:ea typeface="ＭＳ Ｐゴシック" charset="-128"/>
              </a:rPr>
              <a:t>Associate</a:t>
            </a:r>
            <a:r>
              <a:rPr lang="zh-CN" altLang="en-US" sz="2000" dirty="0">
                <a:ea typeface="ＭＳ Ｐゴシック" charset="-128"/>
              </a:rPr>
              <a:t> </a:t>
            </a:r>
            <a:r>
              <a:rPr lang="en-US" altLang="zh-CN" sz="2000" dirty="0" err="1">
                <a:ea typeface="ＭＳ Ｐゴシック" charset="-128"/>
              </a:rPr>
              <a:t>Professor@Tsinghua</a:t>
            </a:r>
            <a:r>
              <a:rPr lang="zh-CN" altLang="en-US" sz="2000" dirty="0">
                <a:ea typeface="ＭＳ Ｐゴシック" charset="-128"/>
              </a:rPr>
              <a:t> </a:t>
            </a:r>
            <a:r>
              <a:rPr lang="en-US" altLang="zh-CN" sz="2000" dirty="0">
                <a:ea typeface="ＭＳ Ｐゴシック" charset="-128"/>
              </a:rPr>
              <a:t>University</a:t>
            </a:r>
          </a:p>
          <a:p>
            <a:pPr lvl="1">
              <a:buFont typeface="Courier New" panose="02070309020205020404" pitchFamily="49" charset="0"/>
              <a:buChar char="o"/>
            </a:pPr>
            <a:endParaRPr lang="en-US" altLang="zh-CN" sz="2000" dirty="0">
              <a:ea typeface="ＭＳ Ｐゴシック" charset="-128"/>
            </a:endParaRPr>
          </a:p>
          <a:p>
            <a:pPr lvl="1">
              <a:buFont typeface="Courier New" panose="02070309020205020404" pitchFamily="49" charset="0"/>
              <a:buChar char="o"/>
            </a:pPr>
            <a:endParaRPr lang="en-US" altLang="x-none" sz="2000" dirty="0">
              <a:ea typeface="ＭＳ Ｐゴシック" charset="-128"/>
            </a:endParaRPr>
          </a:p>
        </p:txBody>
      </p:sp>
    </p:spTree>
    <p:extLst>
      <p:ext uri="{BB962C8B-B14F-4D97-AF65-F5344CB8AC3E}">
        <p14:creationId xmlns:p14="http://schemas.microsoft.com/office/powerpoint/2010/main" val="28479963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32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328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328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328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28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328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328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328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27F461D-994F-4A4F-865A-9A674870091B}" type="slidenum">
              <a:rPr lang="en-US" altLang="x-none" sz="1200">
                <a:latin typeface="Tahoma" charset="0"/>
              </a:rPr>
              <a:pPr/>
              <a:t>41</a:t>
            </a:fld>
            <a:endParaRPr lang="en-US" altLang="x-none" sz="1200">
              <a:latin typeface="Tahoma" charset="0"/>
            </a:endParaRPr>
          </a:p>
        </p:txBody>
      </p:sp>
      <p:sp>
        <p:nvSpPr>
          <p:cNvPr id="156674" name="Rectangle 2"/>
          <p:cNvSpPr>
            <a:spLocks noGrp="1" noChangeArrowheads="1"/>
          </p:cNvSpPr>
          <p:nvPr>
            <p:ph type="title"/>
          </p:nvPr>
        </p:nvSpPr>
        <p:spPr/>
        <p:txBody>
          <a:bodyPr/>
          <a:lstStyle/>
          <a:p>
            <a:r>
              <a:rPr lang="en-US" altLang="x-none">
                <a:ea typeface="ＭＳ Ｐゴシック" charset="-128"/>
              </a:rPr>
              <a:t>Summary</a:t>
            </a:r>
          </a:p>
        </p:txBody>
      </p:sp>
      <p:sp>
        <p:nvSpPr>
          <p:cNvPr id="156675" name="Rectangle 3"/>
          <p:cNvSpPr>
            <a:spLocks noGrp="1" noChangeArrowheads="1"/>
          </p:cNvSpPr>
          <p:nvPr>
            <p:ph type="body" idx="1"/>
          </p:nvPr>
        </p:nvSpPr>
        <p:spPr>
          <a:xfrm>
            <a:off x="533400" y="1603375"/>
            <a:ext cx="8235950" cy="5032375"/>
          </a:xfrm>
        </p:spPr>
        <p:txBody>
          <a:bodyPr/>
          <a:lstStyle/>
          <a:p>
            <a:pPr>
              <a:lnSpc>
                <a:spcPct val="80000"/>
              </a:lnSpc>
              <a:buFont typeface="Wingdings" pitchFamily="2" charset="2"/>
              <a:buChar char="q"/>
            </a:pPr>
            <a:r>
              <a:rPr lang="en-US" altLang="x-none" sz="1800" dirty="0">
                <a:ea typeface="ＭＳ Ｐゴシック" charset="-128"/>
              </a:rPr>
              <a:t>Course administrati</a:t>
            </a:r>
            <a:r>
              <a:rPr lang="en-US" altLang="zh-CN" sz="1800" dirty="0">
                <a:ea typeface="ＭＳ Ｐゴシック" charset="-128"/>
              </a:rPr>
              <a:t>on</a:t>
            </a:r>
          </a:p>
          <a:p>
            <a:pPr>
              <a:lnSpc>
                <a:spcPct val="80000"/>
              </a:lnSpc>
              <a:buFont typeface="Wingdings" pitchFamily="2" charset="2"/>
              <a:buChar char="q"/>
            </a:pPr>
            <a:r>
              <a:rPr lang="en-US" altLang="x-none" sz="1800" dirty="0">
                <a:ea typeface="ＭＳ Ｐゴシック" charset="-128"/>
              </a:rPr>
              <a:t>A protocol defines the format and the order of messages exchanged between two or more communicating entities, as well as the actions taken on the transmission and/or receipt of a message or other event</a:t>
            </a:r>
            <a:r>
              <a:rPr lang="en-US" altLang="zh-CN" sz="1800" dirty="0">
                <a:ea typeface="ＭＳ Ｐゴシック" charset="-128"/>
              </a:rPr>
              <a:t>s</a:t>
            </a:r>
            <a:r>
              <a:rPr lang="en-US" altLang="x-none" sz="1800" dirty="0">
                <a:ea typeface="ＭＳ Ｐゴシック" charset="-128"/>
              </a:rPr>
              <a:t>. </a:t>
            </a:r>
          </a:p>
          <a:p>
            <a:pPr>
              <a:lnSpc>
                <a:spcPct val="80000"/>
              </a:lnSpc>
              <a:buFont typeface="Wingdings" pitchFamily="2" charset="2"/>
              <a:buChar char="q"/>
            </a:pPr>
            <a:r>
              <a:rPr lang="en-US" altLang="x-none" sz="1800" dirty="0">
                <a:ea typeface="ＭＳ Ｐゴシック" charset="-128"/>
              </a:rPr>
              <a:t>The past: </a:t>
            </a:r>
          </a:p>
          <a:p>
            <a:pPr lvl="1">
              <a:lnSpc>
                <a:spcPct val="80000"/>
              </a:lnSpc>
              <a:buFont typeface="Courier New" panose="02070309020205020404" pitchFamily="49" charset="0"/>
              <a:buChar char="o"/>
            </a:pPr>
            <a:r>
              <a:rPr lang="en-US" altLang="zh-CN" sz="1600" dirty="0">
                <a:ea typeface="ＭＳ Ｐゴシック" charset="-128"/>
              </a:rPr>
              <a:t>facts:</a:t>
            </a:r>
          </a:p>
          <a:p>
            <a:pPr lvl="2">
              <a:lnSpc>
                <a:spcPct val="80000"/>
              </a:lnSpc>
            </a:pPr>
            <a:r>
              <a:rPr lang="en-US" altLang="x-none" sz="1400" dirty="0">
                <a:ea typeface="ＭＳ Ｐゴシック" charset="-128"/>
              </a:rPr>
              <a:t>The Internet started as ARPANET in late 1960s</a:t>
            </a:r>
          </a:p>
          <a:p>
            <a:pPr lvl="2">
              <a:lnSpc>
                <a:spcPct val="80000"/>
              </a:lnSpc>
            </a:pPr>
            <a:r>
              <a:rPr lang="en-US" altLang="x-none" sz="1400" dirty="0">
                <a:ea typeface="ＭＳ Ｐゴシック" charset="-128"/>
              </a:rPr>
              <a:t>The initial link bandwidth was 50 kbps</a:t>
            </a:r>
          </a:p>
          <a:p>
            <a:pPr lvl="2">
              <a:lnSpc>
                <a:spcPct val="80000"/>
              </a:lnSpc>
            </a:pPr>
            <a:r>
              <a:rPr lang="en-US" altLang="x-none" sz="1400" dirty="0">
                <a:ea typeface="ＭＳ Ｐゴシック" charset="-128"/>
              </a:rPr>
              <a:t>The  number of hosts at the end of 1969 was 4</a:t>
            </a:r>
            <a:endParaRPr lang="en-US" altLang="zh-CN" sz="1400" dirty="0">
              <a:ea typeface="ＭＳ Ｐゴシック" charset="-128"/>
            </a:endParaRPr>
          </a:p>
          <a:p>
            <a:pPr lvl="1">
              <a:lnSpc>
                <a:spcPct val="90000"/>
              </a:lnSpc>
              <a:buFont typeface="Courier New" panose="02070309020205020404" pitchFamily="49" charset="0"/>
              <a:buChar char="o"/>
            </a:pPr>
            <a:r>
              <a:rPr lang="en-US" altLang="x-none" sz="1800" dirty="0">
                <a:ea typeface="ＭＳ Ｐゴシック" charset="-128"/>
              </a:rPr>
              <a:t>some implications of the past:</a:t>
            </a:r>
          </a:p>
          <a:p>
            <a:pPr lvl="2">
              <a:lnSpc>
                <a:spcPct val="90000"/>
              </a:lnSpc>
            </a:pPr>
            <a:r>
              <a:rPr lang="en-US" altLang="x-none" sz="1600" dirty="0">
                <a:ea typeface="ＭＳ Ｐゴシック" charset="-128"/>
              </a:rPr>
              <a:t>ARPANET is sponsored by ARPA </a:t>
            </a:r>
            <a:r>
              <a:rPr lang="en-US" altLang="x-none" sz="1600" dirty="0">
                <a:ea typeface="ＭＳ Ｐゴシック" charset="-128"/>
                <a:sym typeface="Symbol" charset="2"/>
              </a:rPr>
              <a:t></a:t>
            </a:r>
            <a:endParaRPr lang="en-US" altLang="x-none" sz="1600" dirty="0">
              <a:ea typeface="ＭＳ Ｐゴシック" charset="-128"/>
            </a:endParaRPr>
          </a:p>
          <a:p>
            <a:pPr lvl="2">
              <a:lnSpc>
                <a:spcPct val="90000"/>
              </a:lnSpc>
            </a:pPr>
            <a:r>
              <a:rPr lang="en-US" altLang="x-none" sz="1600" dirty="0">
                <a:ea typeface="ＭＳ Ｐゴシック" charset="-128"/>
              </a:rPr>
              <a:t>The initial IMPs were very simple </a:t>
            </a:r>
            <a:r>
              <a:rPr lang="en-US" altLang="x-none" sz="1600" dirty="0">
                <a:ea typeface="ＭＳ Ｐゴシック" charset="-128"/>
                <a:sym typeface="Symbol" charset="2"/>
              </a:rPr>
              <a:t></a:t>
            </a:r>
            <a:endParaRPr lang="en-US" altLang="x-none" sz="1600" dirty="0">
              <a:ea typeface="ＭＳ Ｐゴシック" charset="-128"/>
            </a:endParaRPr>
          </a:p>
          <a:p>
            <a:pPr lvl="2">
              <a:lnSpc>
                <a:spcPct val="90000"/>
              </a:lnSpc>
            </a:pPr>
            <a:r>
              <a:rPr lang="en-US" altLang="x-none" sz="1600" dirty="0">
                <a:ea typeface="ＭＳ Ｐゴシック" charset="-128"/>
              </a:rPr>
              <a:t>Many networks </a:t>
            </a:r>
            <a:r>
              <a:rPr lang="en-US" altLang="x-none" sz="1600" dirty="0">
                <a:ea typeface="ＭＳ Ｐゴシック" charset="-128"/>
                <a:sym typeface="Symbol" charset="2"/>
              </a:rPr>
              <a:t></a:t>
            </a:r>
            <a:endParaRPr lang="en-US" altLang="x-none" sz="2400" dirty="0">
              <a:ea typeface="ＭＳ Ｐゴシック" charset="-128"/>
            </a:endParaRPr>
          </a:p>
          <a:p>
            <a:pPr>
              <a:lnSpc>
                <a:spcPct val="80000"/>
              </a:lnSpc>
              <a:buFont typeface="Wingdings" pitchFamily="2" charset="2"/>
              <a:buChar char="q"/>
            </a:pPr>
            <a:r>
              <a:rPr lang="en-US" altLang="x-none" sz="1800" dirty="0">
                <a:ea typeface="ＭＳ Ｐゴシック" charset="-128"/>
              </a:rPr>
              <a:t>Current:</a:t>
            </a:r>
          </a:p>
          <a:p>
            <a:pPr lvl="1">
              <a:lnSpc>
                <a:spcPct val="80000"/>
              </a:lnSpc>
              <a:buFont typeface="Courier New" panose="02070309020205020404" pitchFamily="49" charset="0"/>
              <a:buChar char="o"/>
            </a:pPr>
            <a:r>
              <a:rPr lang="en-US" altLang="x-none" sz="1600" dirty="0">
                <a:ea typeface="ＭＳ Ｐゴシック" charset="-128"/>
              </a:rPr>
              <a:t>The number of hosts connected to the Internet is  around 1 billions</a:t>
            </a:r>
          </a:p>
          <a:p>
            <a:pPr lvl="1">
              <a:lnSpc>
                <a:spcPct val="80000"/>
              </a:lnSpc>
              <a:buFont typeface="Courier New" panose="02070309020205020404" pitchFamily="49" charset="0"/>
              <a:buChar char="o"/>
            </a:pPr>
            <a:r>
              <a:rPr lang="en-US" altLang="x-none" sz="1600" dirty="0">
                <a:ea typeface="ＭＳ Ｐゴシック" charset="-128"/>
              </a:rPr>
              <a:t>The backbone speed of the current Internet is about 40/100 Gbps</a:t>
            </a:r>
          </a:p>
          <a:p>
            <a:pPr lvl="1">
              <a:lnSpc>
                <a:spcPct val="80000"/>
              </a:lnSpc>
              <a:buFont typeface="Courier New" panose="02070309020205020404" pitchFamily="49" charset="0"/>
              <a:buChar char="o"/>
            </a:pPr>
            <a:r>
              <a:rPr lang="en-US" altLang="zh-CN" sz="1600" dirty="0">
                <a:ea typeface="ＭＳ Ｐゴシック" charset="-128"/>
              </a:rPr>
              <a:t>The Internet is roughly hierarchical where ISPs interconnect at </a:t>
            </a:r>
            <a:r>
              <a:rPr lang="en-US" altLang="zh-CN" sz="1600" dirty="0" err="1">
                <a:ea typeface="ＭＳ Ｐゴシック" charset="-128"/>
              </a:rPr>
              <a:t>PoP</a:t>
            </a:r>
            <a:r>
              <a:rPr lang="en-US" altLang="zh-CN" sz="1600" dirty="0">
                <a:ea typeface="ＭＳ Ｐゴシック" charset="-128"/>
              </a:rPr>
              <a:t> and IXP</a:t>
            </a:r>
          </a:p>
          <a:p>
            <a:pPr lvl="1">
              <a:lnSpc>
                <a:spcPct val="80000"/>
              </a:lnSpc>
              <a:buFont typeface="Courier New" panose="02070309020205020404" pitchFamily="49" charset="0"/>
              <a:buChar char="o"/>
            </a:pPr>
            <a:r>
              <a:rPr lang="en-US" altLang="x-none" sz="1600" dirty="0">
                <a:ea typeface="ＭＳ Ｐゴシック" charset="-128"/>
              </a:rPr>
              <a:t>Needs to handle scale, complexity, decentralization, security</a:t>
            </a:r>
          </a:p>
        </p:txBody>
      </p:sp>
      <p:sp>
        <p:nvSpPr>
          <p:cNvPr id="156676" name="Text Box 4"/>
          <p:cNvSpPr txBox="1">
            <a:spLocks noChangeArrowheads="1"/>
          </p:cNvSpPr>
          <p:nvPr/>
        </p:nvSpPr>
        <p:spPr bwMode="auto">
          <a:xfrm>
            <a:off x="5146675" y="3983038"/>
            <a:ext cx="3317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a:solidFill>
                  <a:schemeClr val="accent2"/>
                </a:solidFill>
                <a:latin typeface="Comic Sans MS" charset="0"/>
              </a:rPr>
              <a:t>design should survive failures</a:t>
            </a:r>
          </a:p>
        </p:txBody>
      </p:sp>
      <p:sp>
        <p:nvSpPr>
          <p:cNvPr id="156677" name="Text Box 5"/>
          <p:cNvSpPr txBox="1">
            <a:spLocks noChangeArrowheads="1"/>
          </p:cNvSpPr>
          <p:nvPr/>
        </p:nvSpPr>
        <p:spPr bwMode="auto">
          <a:xfrm>
            <a:off x="3279775" y="4543425"/>
            <a:ext cx="44989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Times New Roman" charset="0"/>
                <a:ea typeface="ＭＳ Ｐゴシック" charset="-128"/>
              </a:defRPr>
            </a:lvl1pPr>
            <a:lvl2pPr>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latin typeface="Comic Sans MS" charset="0"/>
              </a:rPr>
              <a:t>need a network to connect networks</a:t>
            </a:r>
          </a:p>
        </p:txBody>
      </p:sp>
      <p:sp>
        <p:nvSpPr>
          <p:cNvPr id="156678" name="Text Box 6"/>
          <p:cNvSpPr txBox="1">
            <a:spLocks noChangeArrowheads="1"/>
          </p:cNvSpPr>
          <p:nvPr/>
        </p:nvSpPr>
        <p:spPr bwMode="auto">
          <a:xfrm>
            <a:off x="5187950" y="4287838"/>
            <a:ext cx="27765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a:solidFill>
                  <a:schemeClr val="accent2"/>
                </a:solidFill>
                <a:latin typeface="Comic Sans MS" charset="0"/>
              </a:rPr>
              <a:t>keep the network simple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6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66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6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6" grpId="0"/>
      <p:bldP spid="156677" grpId="0"/>
      <p:bldP spid="15667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7B138D3F-ABB6-3946-A370-8026D5220C04}" type="slidenum">
              <a:rPr lang="en-US" altLang="x-none" sz="1200">
                <a:latin typeface="Tahoma" charset="0"/>
              </a:rPr>
              <a:pPr/>
              <a:t>42</a:t>
            </a:fld>
            <a:endParaRPr lang="en-US" altLang="x-none" sz="1200">
              <a:latin typeface="Tahoma" charset="0"/>
            </a:endParaRPr>
          </a:p>
        </p:txBody>
      </p:sp>
      <p:sp>
        <p:nvSpPr>
          <p:cNvPr id="23554" name="Rectangle 2"/>
          <p:cNvSpPr>
            <a:spLocks noGrp="1" noChangeArrowheads="1"/>
          </p:cNvSpPr>
          <p:nvPr>
            <p:ph type="title"/>
          </p:nvPr>
        </p:nvSpPr>
        <p:spPr/>
        <p:txBody>
          <a:bodyPr/>
          <a:lstStyle/>
          <a:p>
            <a:r>
              <a:rPr lang="en-US" altLang="x-none" sz="4800">
                <a:ea typeface="ＭＳ Ｐゴシック" charset="-128"/>
              </a:rPr>
              <a:t>Recap</a:t>
            </a:r>
            <a:endParaRPr lang="en-US" altLang="x-none">
              <a:ea typeface="ＭＳ Ｐゴシック" charset="-128"/>
            </a:endParaRPr>
          </a:p>
        </p:txBody>
      </p:sp>
      <p:sp>
        <p:nvSpPr>
          <p:cNvPr id="23555" name="Rectangle 3"/>
          <p:cNvSpPr>
            <a:spLocks noGrp="1" noChangeArrowheads="1"/>
          </p:cNvSpPr>
          <p:nvPr>
            <p:ph type="body" idx="1"/>
          </p:nvPr>
        </p:nvSpPr>
        <p:spPr>
          <a:xfrm>
            <a:off x="463550" y="1530350"/>
            <a:ext cx="8235950" cy="5032375"/>
          </a:xfrm>
        </p:spPr>
        <p:txBody>
          <a:bodyPr/>
          <a:lstStyle/>
          <a:p>
            <a:pPr>
              <a:lnSpc>
                <a:spcPct val="80000"/>
              </a:lnSpc>
              <a:buFont typeface="Wingdings" pitchFamily="2" charset="2"/>
              <a:buChar char="q"/>
            </a:pPr>
            <a:r>
              <a:rPr lang="en-US" altLang="x-none" sz="2400" dirty="0">
                <a:ea typeface="ＭＳ Ｐゴシック" charset="-128"/>
              </a:rPr>
              <a:t>A protocol defines the </a:t>
            </a:r>
            <a:r>
              <a:rPr lang="en-US" altLang="x-none" sz="2400" dirty="0">
                <a:solidFill>
                  <a:srgbClr val="FF0000"/>
                </a:solidFill>
                <a:ea typeface="ＭＳ Ｐゴシック" charset="-128"/>
              </a:rPr>
              <a:t>format</a:t>
            </a:r>
            <a:r>
              <a:rPr lang="en-US" altLang="x-none" sz="2400" dirty="0">
                <a:ea typeface="ＭＳ Ｐゴシック" charset="-128"/>
              </a:rPr>
              <a:t> and the </a:t>
            </a:r>
            <a:r>
              <a:rPr lang="en-US" altLang="x-none" sz="2400" dirty="0">
                <a:solidFill>
                  <a:srgbClr val="FF0000"/>
                </a:solidFill>
                <a:ea typeface="ＭＳ Ｐゴシック" charset="-128"/>
              </a:rPr>
              <a:t>order</a:t>
            </a:r>
            <a:r>
              <a:rPr lang="en-US" altLang="x-none" sz="2400" dirty="0">
                <a:ea typeface="ＭＳ Ｐゴシック" charset="-128"/>
              </a:rPr>
              <a:t> of messages exchanged between two or more communicating entities, as well as the </a:t>
            </a:r>
            <a:r>
              <a:rPr lang="en-US" altLang="x-none" sz="2400" dirty="0">
                <a:solidFill>
                  <a:srgbClr val="FF0000"/>
                </a:solidFill>
                <a:ea typeface="ＭＳ Ｐゴシック" charset="-128"/>
              </a:rPr>
              <a:t>actions</a:t>
            </a:r>
            <a:r>
              <a:rPr lang="en-US" altLang="x-none" sz="2400" dirty="0">
                <a:ea typeface="ＭＳ Ｐゴシック" charset="-128"/>
              </a:rPr>
              <a:t> taken on the transmission or receipt of a message or other </a:t>
            </a:r>
            <a:r>
              <a:rPr lang="en-US" altLang="x-none" sz="2400" dirty="0">
                <a:solidFill>
                  <a:srgbClr val="FF0000"/>
                </a:solidFill>
                <a:ea typeface="ＭＳ Ｐゴシック" charset="-128"/>
              </a:rPr>
              <a:t>event</a:t>
            </a:r>
            <a:r>
              <a:rPr lang="en-US" altLang="zh-CN" sz="2400" dirty="0">
                <a:solidFill>
                  <a:srgbClr val="FF0000"/>
                </a:solidFill>
                <a:ea typeface="宋体" charset="-122"/>
              </a:rPr>
              <a:t>s</a:t>
            </a:r>
            <a:r>
              <a:rPr lang="en-US" altLang="x-none" sz="2400" dirty="0">
                <a:ea typeface="ＭＳ Ｐゴシック" charset="-128"/>
              </a:rPr>
              <a:t>. </a:t>
            </a:r>
          </a:p>
          <a:p>
            <a:pPr>
              <a:lnSpc>
                <a:spcPct val="90000"/>
              </a:lnSpc>
              <a:buFont typeface="Wingdings" pitchFamily="2" charset="2"/>
              <a:buChar char="q"/>
            </a:pPr>
            <a:r>
              <a:rPr lang="en-US" altLang="x-none" sz="2200" dirty="0">
                <a:ea typeface="ＭＳ Ｐゴシック" charset="-128"/>
              </a:rPr>
              <a:t>Key Internet milestones and their implications:</a:t>
            </a:r>
          </a:p>
          <a:p>
            <a:pPr lvl="1">
              <a:lnSpc>
                <a:spcPct val="90000"/>
              </a:lnSpc>
              <a:buFont typeface="Courier New" panose="02070309020205020404" pitchFamily="49" charset="0"/>
              <a:buChar char="o"/>
            </a:pPr>
            <a:r>
              <a:rPr lang="en-US" altLang="x-none" dirty="0">
                <a:ea typeface="ＭＳ Ｐゴシック" charset="-128"/>
              </a:rPr>
              <a:t>ARPANET is sponsored by ARPA </a:t>
            </a:r>
            <a:r>
              <a:rPr lang="en-US" altLang="x-none" dirty="0">
                <a:ea typeface="ＭＳ Ｐゴシック" charset="-128"/>
                <a:sym typeface="Symbol" charset="2"/>
              </a:rPr>
              <a:t></a:t>
            </a:r>
            <a:br>
              <a:rPr lang="en-US" altLang="x-none" dirty="0">
                <a:ea typeface="ＭＳ Ｐゴシック" charset="-128"/>
                <a:sym typeface="Symbol" charset="2"/>
              </a:rPr>
            </a:br>
            <a:endParaRPr lang="en-US" altLang="x-none" dirty="0">
              <a:ea typeface="ＭＳ Ｐゴシック" charset="-128"/>
            </a:endParaRPr>
          </a:p>
          <a:p>
            <a:pPr lvl="1">
              <a:lnSpc>
                <a:spcPct val="90000"/>
              </a:lnSpc>
              <a:buFont typeface="Courier New" panose="02070309020205020404" pitchFamily="49" charset="0"/>
              <a:buChar char="o"/>
            </a:pPr>
            <a:r>
              <a:rPr lang="en-US" altLang="x-none" dirty="0">
                <a:ea typeface="ＭＳ Ｐゴシック" charset="-128"/>
              </a:rPr>
              <a:t>The initial IMPs (routers) were made by a small company </a:t>
            </a:r>
            <a:r>
              <a:rPr lang="en-US" altLang="x-none" dirty="0">
                <a:ea typeface="ＭＳ Ｐゴシック" charset="-128"/>
                <a:sym typeface="Symbol" charset="2"/>
              </a:rPr>
              <a:t></a:t>
            </a:r>
            <a:br>
              <a:rPr lang="en-US" altLang="x-none" dirty="0">
                <a:ea typeface="ＭＳ Ｐゴシック" charset="-128"/>
                <a:sym typeface="Symbol" charset="2"/>
              </a:rPr>
            </a:br>
            <a:endParaRPr lang="en-US" altLang="x-none" dirty="0">
              <a:ea typeface="ＭＳ Ｐゴシック" charset="-128"/>
            </a:endParaRPr>
          </a:p>
          <a:p>
            <a:pPr lvl="1">
              <a:lnSpc>
                <a:spcPct val="90000"/>
              </a:lnSpc>
              <a:buFont typeface="Courier New" panose="02070309020205020404" pitchFamily="49" charset="0"/>
              <a:buChar char="o"/>
            </a:pPr>
            <a:r>
              <a:rPr lang="en-US" altLang="x-none" dirty="0">
                <a:ea typeface="ＭＳ Ｐゴシック" charset="-128"/>
              </a:rPr>
              <a:t>Many networks </a:t>
            </a:r>
            <a:r>
              <a:rPr lang="en-US" altLang="x-none" dirty="0">
                <a:ea typeface="ＭＳ Ｐゴシック" charset="-128"/>
                <a:sym typeface="Symbol" charset="2"/>
              </a:rPr>
              <a:t></a:t>
            </a:r>
          </a:p>
          <a:p>
            <a:pPr lvl="1">
              <a:lnSpc>
                <a:spcPct val="90000"/>
              </a:lnSpc>
            </a:pPr>
            <a:endParaRPr lang="en-US" altLang="x-none" dirty="0">
              <a:ea typeface="ＭＳ Ｐゴシック" charset="-128"/>
              <a:sym typeface="Symbol" charset="2"/>
            </a:endParaRPr>
          </a:p>
          <a:p>
            <a:pPr lvl="1">
              <a:lnSpc>
                <a:spcPct val="90000"/>
              </a:lnSpc>
              <a:buFont typeface="Courier New" panose="02070309020205020404" pitchFamily="49" charset="0"/>
              <a:buChar char="o"/>
            </a:pPr>
            <a:r>
              <a:rPr lang="en-US" altLang="x-none" dirty="0">
                <a:ea typeface="ＭＳ Ｐゴシック" charset="-128"/>
                <a:sym typeface="Symbol" charset="2"/>
              </a:rPr>
              <a:t>Commercialization  </a:t>
            </a:r>
            <a:br>
              <a:rPr lang="en-US" altLang="x-none" dirty="0">
                <a:ea typeface="ＭＳ Ｐゴシック" charset="-128"/>
                <a:sym typeface="Symbol" charset="2"/>
              </a:rPr>
            </a:br>
            <a:endParaRPr lang="en-US" altLang="x-none" sz="2800" dirty="0">
              <a:ea typeface="ＭＳ Ｐゴシック" charset="-128"/>
            </a:endParaRPr>
          </a:p>
        </p:txBody>
      </p:sp>
      <p:sp>
        <p:nvSpPr>
          <p:cNvPr id="20485" name="Text Box 4"/>
          <p:cNvSpPr txBox="1">
            <a:spLocks noChangeArrowheads="1"/>
          </p:cNvSpPr>
          <p:nvPr/>
        </p:nvSpPr>
        <p:spPr bwMode="auto">
          <a:xfrm>
            <a:off x="2978150" y="3816350"/>
            <a:ext cx="3349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800">
                <a:solidFill>
                  <a:schemeClr val="accent2"/>
                </a:solidFill>
              </a:rPr>
              <a:t>design should survive failures</a:t>
            </a:r>
          </a:p>
        </p:txBody>
      </p:sp>
      <p:sp>
        <p:nvSpPr>
          <p:cNvPr id="20486" name="Text Box 5"/>
          <p:cNvSpPr txBox="1">
            <a:spLocks noChangeArrowheads="1"/>
          </p:cNvSpPr>
          <p:nvPr/>
        </p:nvSpPr>
        <p:spPr bwMode="auto">
          <a:xfrm>
            <a:off x="1835150" y="5684838"/>
            <a:ext cx="63881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Comic Sans MS" charset="0"/>
                <a:ea typeface="ＭＳ Ｐゴシック" charset="-128"/>
              </a:defRPr>
            </a:lvl1pPr>
            <a:lvl2pPr>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rPr>
              <a:t>internetworking: need a network to connect networks</a:t>
            </a:r>
          </a:p>
        </p:txBody>
      </p:sp>
      <p:sp>
        <p:nvSpPr>
          <p:cNvPr id="20487" name="Text Box 6"/>
          <p:cNvSpPr txBox="1">
            <a:spLocks noChangeArrowheads="1"/>
          </p:cNvSpPr>
          <p:nvPr/>
        </p:nvSpPr>
        <p:spPr bwMode="auto">
          <a:xfrm>
            <a:off x="2978150" y="4578350"/>
            <a:ext cx="2776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800">
                <a:solidFill>
                  <a:schemeClr val="accent2"/>
                </a:solidFill>
              </a:rPr>
              <a:t>keep the network simple</a:t>
            </a:r>
          </a:p>
        </p:txBody>
      </p:sp>
      <p:sp>
        <p:nvSpPr>
          <p:cNvPr id="20488" name="Text Box 5"/>
          <p:cNvSpPr txBox="1">
            <a:spLocks noChangeArrowheads="1"/>
          </p:cNvSpPr>
          <p:nvPr/>
        </p:nvSpPr>
        <p:spPr bwMode="auto">
          <a:xfrm>
            <a:off x="1646238" y="6483350"/>
            <a:ext cx="66135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Comic Sans MS" charset="0"/>
                <a:ea typeface="ＭＳ Ｐゴシック" charset="-128"/>
              </a:defRPr>
            </a:lvl1pPr>
            <a:lvl2pPr>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rPr>
              <a:t>architecture supporting decentralized, autonomous systems</a:t>
            </a:r>
          </a:p>
        </p:txBody>
      </p:sp>
    </p:spTree>
    <p:extLst>
      <p:ext uri="{BB962C8B-B14F-4D97-AF65-F5344CB8AC3E}">
        <p14:creationId xmlns:p14="http://schemas.microsoft.com/office/powerpoint/2010/main" val="29173902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p:bldP spid="20486" grpId="0"/>
      <p:bldP spid="20487" grpId="0"/>
      <p:bldP spid="2048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1F633F9-D528-6D49-8726-D0D6CB54AAB4}" type="slidenum">
              <a:rPr lang="en-US" altLang="x-none" sz="1200">
                <a:latin typeface="Tahoma" charset="0"/>
              </a:rPr>
              <a:pPr/>
              <a:t>43</a:t>
            </a:fld>
            <a:endParaRPr lang="en-US" altLang="x-none" sz="1200">
              <a:latin typeface="Tahoma" charset="0"/>
            </a:endParaRPr>
          </a:p>
        </p:txBody>
      </p:sp>
      <p:sp>
        <p:nvSpPr>
          <p:cNvPr id="78850"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Administrative trivia’s</a:t>
            </a:r>
          </a:p>
          <a:p>
            <a:pPr algn="l">
              <a:spcBef>
                <a:spcPct val="20000"/>
              </a:spcBef>
              <a:buClr>
                <a:schemeClr val="accent1"/>
              </a:buClr>
              <a:buSzPct val="85000"/>
              <a:buFont typeface="Wingdings" charset="2"/>
              <a:buChar char="Ø"/>
            </a:pPr>
            <a:r>
              <a:rPr lang="en-US" altLang="x-none" sz="2800" i="1" dirty="0">
                <a:solidFill>
                  <a:srgbClr val="C00000"/>
                </a:solidFill>
                <a:latin typeface="Comic Sans MS" charset="0"/>
              </a:rPr>
              <a:t>A brief introduction to the Internet</a:t>
            </a:r>
          </a:p>
          <a:p>
            <a:pPr marL="457200" lvl="1" indent="0" algn="l">
              <a:spcBef>
                <a:spcPct val="20000"/>
              </a:spcBef>
              <a:buClr>
                <a:srgbClr val="3333CC"/>
              </a:buClr>
              <a:buSzPct val="75000"/>
              <a:buFont typeface="Wingdings" charset="2"/>
              <a:buChar char="¦"/>
            </a:pPr>
            <a:r>
              <a:rPr lang="zh-CN" altLang="en-US" sz="2400" dirty="0">
                <a:solidFill>
                  <a:srgbClr val="000000"/>
                </a:solidFill>
                <a:latin typeface="Comic Sans MS" charset="0"/>
              </a:rPr>
              <a:t> </a:t>
            </a:r>
            <a:r>
              <a:rPr lang="en-US" altLang="x-none" sz="2400" dirty="0">
                <a:solidFill>
                  <a:srgbClr val="000000"/>
                </a:solidFill>
                <a:latin typeface="Comic Sans MS" charset="0"/>
              </a:rPr>
              <a:t>past</a:t>
            </a:r>
            <a:endParaRPr lang="en-US" altLang="x-none" sz="2800" i="1" dirty="0">
              <a:solidFill>
                <a:srgbClr val="C00000"/>
              </a:solidFill>
              <a:latin typeface="Comic Sans MS" charset="0"/>
            </a:endParaRPr>
          </a:p>
          <a:p>
            <a:pPr lvl="1"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present</a:t>
            </a:r>
          </a:p>
        </p:txBody>
      </p:sp>
      <p:sp>
        <p:nvSpPr>
          <p:cNvPr id="78851" name="Rectangle 6"/>
          <p:cNvSpPr>
            <a:spLocks noGrp="1" noChangeArrowheads="1"/>
          </p:cNvSpPr>
          <p:nvPr>
            <p:ph type="title"/>
          </p:nvPr>
        </p:nvSpPr>
        <p:spPr/>
        <p:txBody>
          <a:bodyPr/>
          <a:lstStyle/>
          <a:p>
            <a:r>
              <a:rPr lang="en-US" altLang="x-none">
                <a:ea typeface="ＭＳ Ｐゴシック" charset="-128"/>
              </a:rPr>
              <a:t>Outline</a:t>
            </a:r>
          </a:p>
        </p:txBody>
      </p:sp>
    </p:spTree>
    <p:extLst>
      <p:ext uri="{BB962C8B-B14F-4D97-AF65-F5344CB8AC3E}">
        <p14:creationId xmlns:p14="http://schemas.microsoft.com/office/powerpoint/2010/main" val="1368469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7" name="Group 7"/>
          <p:cNvGrpSpPr>
            <a:grpSpLocks/>
          </p:cNvGrpSpPr>
          <p:nvPr/>
        </p:nvGrpSpPr>
        <p:grpSpPr bwMode="auto">
          <a:xfrm>
            <a:off x="7400925" y="4273550"/>
            <a:ext cx="1752600" cy="1219200"/>
            <a:chOff x="7245350" y="4273550"/>
            <a:chExt cx="1181100" cy="806450"/>
          </a:xfrm>
        </p:grpSpPr>
        <p:grpSp>
          <p:nvGrpSpPr>
            <p:cNvPr id="81210" name="Group 4"/>
            <p:cNvGrpSpPr>
              <a:grpSpLocks/>
            </p:cNvGrpSpPr>
            <p:nvPr/>
          </p:nvGrpSpPr>
          <p:grpSpPr bwMode="auto">
            <a:xfrm>
              <a:off x="7245350" y="4273550"/>
              <a:ext cx="1176862" cy="733003"/>
              <a:chOff x="628" y="1878"/>
              <a:chExt cx="833" cy="499"/>
            </a:xfrm>
          </p:grpSpPr>
          <p:sp>
            <p:nvSpPr>
              <p:cNvPr id="8122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29"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1"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2"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211" name="Group 14"/>
            <p:cNvGrpSpPr>
              <a:grpSpLocks/>
            </p:cNvGrpSpPr>
            <p:nvPr/>
          </p:nvGrpSpPr>
          <p:grpSpPr bwMode="auto">
            <a:xfrm>
              <a:off x="7245350" y="4341121"/>
              <a:ext cx="1181100" cy="738879"/>
              <a:chOff x="628" y="1876"/>
              <a:chExt cx="836" cy="503"/>
            </a:xfrm>
          </p:grpSpPr>
          <p:sp>
            <p:nvSpPr>
              <p:cNvPr id="81212"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3"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81214"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5"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81216"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7"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81218"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9"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81220"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1"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81222"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3"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81224"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5"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81226"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7"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808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E88BF4D-9FAC-8447-A26A-70BD40EEFF77}" type="slidenum">
              <a:rPr lang="en-US" altLang="x-none" sz="1200">
                <a:latin typeface="Tahoma" charset="0"/>
              </a:rPr>
              <a:pPr/>
              <a:t>44</a:t>
            </a:fld>
            <a:endParaRPr lang="en-US" altLang="x-none" sz="1200">
              <a:latin typeface="Tahoma" charset="0"/>
            </a:endParaRPr>
          </a:p>
        </p:txBody>
      </p:sp>
      <p:graphicFrame>
        <p:nvGraphicFramePr>
          <p:cNvPr id="80899" name="Object 498"/>
          <p:cNvGraphicFramePr>
            <a:graphicFrameLocks noChangeAspect="1"/>
          </p:cNvGraphicFramePr>
          <p:nvPr/>
        </p:nvGraphicFramePr>
        <p:xfrm>
          <a:off x="12700" y="3740150"/>
          <a:ext cx="2224088" cy="1566863"/>
        </p:xfrm>
        <a:graphic>
          <a:graphicData uri="http://schemas.openxmlformats.org/presentationml/2006/ole">
            <mc:AlternateContent xmlns:mc="http://schemas.openxmlformats.org/markup-compatibility/2006">
              <mc:Choice xmlns:v="urn:schemas-microsoft-com:vml" Requires="v">
                <p:oleObj spid="_x0000_s132115" name="Photo Editor Photo" r:id="rId4" imgW="5668166" imgH="3990476" progId="MSPhotoEd.3">
                  <p:embed/>
                </p:oleObj>
              </mc:Choice>
              <mc:Fallback>
                <p:oleObj name="Photo Editor Photo" r:id="rId4" imgW="5668166" imgH="3990476" progId="MSPhotoEd.3">
                  <p:embed/>
                  <p:pic>
                    <p:nvPicPr>
                      <p:cNvPr id="80899"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74015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80900" name="Object 497"/>
          <p:cNvGraphicFramePr>
            <a:graphicFrameLocks noChangeAspect="1"/>
          </p:cNvGraphicFramePr>
          <p:nvPr/>
        </p:nvGraphicFramePr>
        <p:xfrm>
          <a:off x="387350" y="1987550"/>
          <a:ext cx="1804988" cy="1338263"/>
        </p:xfrm>
        <a:graphic>
          <a:graphicData uri="http://schemas.openxmlformats.org/presentationml/2006/ole">
            <mc:AlternateContent xmlns:mc="http://schemas.openxmlformats.org/markup-compatibility/2006">
              <mc:Choice xmlns:v="urn:schemas-microsoft-com:vml" Requires="v">
                <p:oleObj spid="_x0000_s132116" name="Photo Editor Photo" r:id="rId6" imgW="3761905" imgH="2790476" progId="MSPhotoEd.3">
                  <p:embed/>
                </p:oleObj>
              </mc:Choice>
              <mc:Fallback>
                <p:oleObj name="Photo Editor Photo" r:id="rId6" imgW="3761905" imgH="2790476" progId="MSPhotoEd.3">
                  <p:embed/>
                  <p:pic>
                    <p:nvPicPr>
                      <p:cNvPr id="8090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98755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80901" name="Group 3"/>
          <p:cNvGrpSpPr>
            <a:grpSpLocks/>
          </p:cNvGrpSpPr>
          <p:nvPr/>
        </p:nvGrpSpPr>
        <p:grpSpPr bwMode="auto">
          <a:xfrm>
            <a:off x="7975600" y="2378075"/>
            <a:ext cx="1181100" cy="806450"/>
            <a:chOff x="1372" y="240"/>
            <a:chExt cx="836" cy="549"/>
          </a:xfrm>
        </p:grpSpPr>
        <p:grpSp>
          <p:nvGrpSpPr>
            <p:cNvPr id="81035" name="Group 4"/>
            <p:cNvGrpSpPr>
              <a:grpSpLocks/>
            </p:cNvGrpSpPr>
            <p:nvPr/>
          </p:nvGrpSpPr>
          <p:grpSpPr bwMode="auto">
            <a:xfrm>
              <a:off x="1372" y="240"/>
              <a:ext cx="833" cy="499"/>
              <a:chOff x="628" y="1878"/>
              <a:chExt cx="833" cy="499"/>
            </a:xfrm>
          </p:grpSpPr>
          <p:sp>
            <p:nvSpPr>
              <p:cNvPr id="8120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2"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3"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4"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5"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6"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7"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36" name="Group 14"/>
            <p:cNvGrpSpPr>
              <a:grpSpLocks/>
            </p:cNvGrpSpPr>
            <p:nvPr/>
          </p:nvGrpSpPr>
          <p:grpSpPr bwMode="auto">
            <a:xfrm>
              <a:off x="1372" y="286"/>
              <a:ext cx="836" cy="503"/>
              <a:chOff x="628" y="1876"/>
              <a:chExt cx="836" cy="503"/>
            </a:xfrm>
          </p:grpSpPr>
          <p:sp>
            <p:nvSpPr>
              <p:cNvPr id="81185"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6"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81187"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8"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81189"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0"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81191"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2"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81193"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4"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81195"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6"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81197"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8"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81199"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00"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81037"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038" name="Group 32"/>
            <p:cNvGrpSpPr>
              <a:grpSpLocks/>
            </p:cNvGrpSpPr>
            <p:nvPr/>
          </p:nvGrpSpPr>
          <p:grpSpPr bwMode="auto">
            <a:xfrm>
              <a:off x="1927" y="332"/>
              <a:ext cx="171" cy="169"/>
              <a:chOff x="1179" y="1966"/>
              <a:chExt cx="171" cy="169"/>
            </a:xfrm>
          </p:grpSpPr>
          <p:sp>
            <p:nvSpPr>
              <p:cNvPr id="81165"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66"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67"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8"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9"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0"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171"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2"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173"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4"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75"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7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77"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8"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179"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0"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81181"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2"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183"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8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39" name="Group 53"/>
            <p:cNvGrpSpPr>
              <a:grpSpLocks/>
            </p:cNvGrpSpPr>
            <p:nvPr/>
          </p:nvGrpSpPr>
          <p:grpSpPr bwMode="auto">
            <a:xfrm>
              <a:off x="1971" y="370"/>
              <a:ext cx="94" cy="56"/>
              <a:chOff x="1223" y="2004"/>
              <a:chExt cx="94" cy="56"/>
            </a:xfrm>
          </p:grpSpPr>
          <p:grpSp>
            <p:nvGrpSpPr>
              <p:cNvPr id="81138" name="Group 54"/>
              <p:cNvGrpSpPr>
                <a:grpSpLocks/>
              </p:cNvGrpSpPr>
              <p:nvPr/>
            </p:nvGrpSpPr>
            <p:grpSpPr bwMode="auto">
              <a:xfrm>
                <a:off x="1223" y="2004"/>
                <a:ext cx="93" cy="56"/>
                <a:chOff x="1223" y="2004"/>
                <a:chExt cx="93" cy="56"/>
              </a:xfrm>
            </p:grpSpPr>
            <p:sp>
              <p:nvSpPr>
                <p:cNvPr id="8115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8"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9"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0"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1"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2"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3"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4"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139" name="Group 64"/>
              <p:cNvGrpSpPr>
                <a:grpSpLocks/>
              </p:cNvGrpSpPr>
              <p:nvPr/>
            </p:nvGrpSpPr>
            <p:grpSpPr bwMode="auto">
              <a:xfrm>
                <a:off x="1223" y="2004"/>
                <a:ext cx="94" cy="56"/>
                <a:chOff x="1223" y="2004"/>
                <a:chExt cx="94" cy="56"/>
              </a:xfrm>
            </p:grpSpPr>
            <p:sp>
              <p:nvSpPr>
                <p:cNvPr id="81140"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1"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81142"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3"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81144"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5"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81146"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7"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81148"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9"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81150"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1"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81152"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3"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81154"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5"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81040" name="Group 81"/>
            <p:cNvGrpSpPr>
              <a:grpSpLocks/>
            </p:cNvGrpSpPr>
            <p:nvPr/>
          </p:nvGrpSpPr>
          <p:grpSpPr bwMode="auto">
            <a:xfrm>
              <a:off x="1709" y="533"/>
              <a:ext cx="169" cy="168"/>
              <a:chOff x="961" y="2167"/>
              <a:chExt cx="169" cy="168"/>
            </a:xfrm>
          </p:grpSpPr>
          <p:sp>
            <p:nvSpPr>
              <p:cNvPr id="81118"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19"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20"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1"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2"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3"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124"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5"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126"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7"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28"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9"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30"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1"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132"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3"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81134"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5"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81136"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37"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1" name="Group 102"/>
            <p:cNvGrpSpPr>
              <a:grpSpLocks/>
            </p:cNvGrpSpPr>
            <p:nvPr/>
          </p:nvGrpSpPr>
          <p:grpSpPr bwMode="auto">
            <a:xfrm>
              <a:off x="1753" y="571"/>
              <a:ext cx="93" cy="56"/>
              <a:chOff x="1005" y="2205"/>
              <a:chExt cx="93" cy="56"/>
            </a:xfrm>
          </p:grpSpPr>
          <p:grpSp>
            <p:nvGrpSpPr>
              <p:cNvPr id="81091" name="Group 103"/>
              <p:cNvGrpSpPr>
                <a:grpSpLocks/>
              </p:cNvGrpSpPr>
              <p:nvPr/>
            </p:nvGrpSpPr>
            <p:grpSpPr bwMode="auto">
              <a:xfrm>
                <a:off x="1005" y="2205"/>
                <a:ext cx="93" cy="56"/>
                <a:chOff x="1005" y="2205"/>
                <a:chExt cx="93" cy="56"/>
              </a:xfrm>
            </p:grpSpPr>
            <p:sp>
              <p:nvSpPr>
                <p:cNvPr id="8110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0"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2"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3"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4"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5"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6"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7"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92" name="Group 113"/>
              <p:cNvGrpSpPr>
                <a:grpSpLocks/>
              </p:cNvGrpSpPr>
              <p:nvPr/>
            </p:nvGrpSpPr>
            <p:grpSpPr bwMode="auto">
              <a:xfrm>
                <a:off x="1005" y="2205"/>
                <a:ext cx="93" cy="56"/>
                <a:chOff x="1005" y="2205"/>
                <a:chExt cx="93" cy="56"/>
              </a:xfrm>
            </p:grpSpPr>
            <p:sp>
              <p:nvSpPr>
                <p:cNvPr id="81093"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4"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81095"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6"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81097"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8"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81099"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0"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81101"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2"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81103"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4"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81105"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6"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81107"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8"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81042" name="Group 130"/>
            <p:cNvGrpSpPr>
              <a:grpSpLocks/>
            </p:cNvGrpSpPr>
            <p:nvPr/>
          </p:nvGrpSpPr>
          <p:grpSpPr bwMode="auto">
            <a:xfrm>
              <a:off x="1523" y="332"/>
              <a:ext cx="170" cy="169"/>
              <a:chOff x="775" y="1966"/>
              <a:chExt cx="170" cy="169"/>
            </a:xfrm>
          </p:grpSpPr>
          <p:sp>
            <p:nvSpPr>
              <p:cNvPr id="81071"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2"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073"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4"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5"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6"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077"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8"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079"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0"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081"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8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83"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4"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085"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6"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81087"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8"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089"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9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3" name="Group 151"/>
            <p:cNvGrpSpPr>
              <a:grpSpLocks/>
            </p:cNvGrpSpPr>
            <p:nvPr/>
          </p:nvGrpSpPr>
          <p:grpSpPr bwMode="auto">
            <a:xfrm>
              <a:off x="1568" y="370"/>
              <a:ext cx="92" cy="56"/>
              <a:chOff x="820" y="2004"/>
              <a:chExt cx="92" cy="56"/>
            </a:xfrm>
          </p:grpSpPr>
          <p:grpSp>
            <p:nvGrpSpPr>
              <p:cNvPr id="81044" name="Group 152"/>
              <p:cNvGrpSpPr>
                <a:grpSpLocks/>
              </p:cNvGrpSpPr>
              <p:nvPr/>
            </p:nvGrpSpPr>
            <p:grpSpPr bwMode="auto">
              <a:xfrm>
                <a:off x="820" y="2004"/>
                <a:ext cx="92" cy="56"/>
                <a:chOff x="820" y="2004"/>
                <a:chExt cx="92" cy="56"/>
              </a:xfrm>
            </p:grpSpPr>
            <p:sp>
              <p:nvSpPr>
                <p:cNvPr id="81062"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4"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5"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7"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8"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9"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0"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5" name="Group 162"/>
              <p:cNvGrpSpPr>
                <a:grpSpLocks/>
              </p:cNvGrpSpPr>
              <p:nvPr/>
            </p:nvGrpSpPr>
            <p:grpSpPr bwMode="auto">
              <a:xfrm>
                <a:off x="820" y="2004"/>
                <a:ext cx="92" cy="56"/>
                <a:chOff x="820" y="2004"/>
                <a:chExt cx="92" cy="56"/>
              </a:xfrm>
            </p:grpSpPr>
            <p:sp>
              <p:nvSpPr>
                <p:cNvPr id="81046"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47"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81048"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49"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81050"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1"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81052"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3"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81054"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5"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81056"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7"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81058"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9"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81060"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61"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80902" name="Group 356"/>
          <p:cNvGrpSpPr>
            <a:grpSpLocks/>
          </p:cNvGrpSpPr>
          <p:nvPr/>
        </p:nvGrpSpPr>
        <p:grpSpPr bwMode="auto">
          <a:xfrm>
            <a:off x="2138363" y="2636838"/>
            <a:ext cx="1803400" cy="1625600"/>
            <a:chOff x="1358" y="1894"/>
            <a:chExt cx="2981" cy="1793"/>
          </a:xfrm>
        </p:grpSpPr>
        <p:sp>
          <p:nvSpPr>
            <p:cNvPr id="81026"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7"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8"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9"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0"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1"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2"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3"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4"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03" name="Group 366"/>
          <p:cNvGrpSpPr>
            <a:grpSpLocks/>
          </p:cNvGrpSpPr>
          <p:nvPr/>
        </p:nvGrpSpPr>
        <p:grpSpPr bwMode="auto">
          <a:xfrm>
            <a:off x="3868738" y="2730500"/>
            <a:ext cx="2414587" cy="1681163"/>
            <a:chOff x="1358" y="1894"/>
            <a:chExt cx="2981" cy="1793"/>
          </a:xfrm>
        </p:grpSpPr>
        <p:sp>
          <p:nvSpPr>
            <p:cNvPr id="81017"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18"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19"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0"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1"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2"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4"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5"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04" name="Group 376"/>
          <p:cNvGrpSpPr>
            <a:grpSpLocks/>
          </p:cNvGrpSpPr>
          <p:nvPr/>
        </p:nvGrpSpPr>
        <p:grpSpPr bwMode="auto">
          <a:xfrm>
            <a:off x="3902075" y="2760663"/>
            <a:ext cx="2393950" cy="1709737"/>
            <a:chOff x="1358" y="1886"/>
            <a:chExt cx="2989" cy="1810"/>
          </a:xfrm>
        </p:grpSpPr>
        <p:sp>
          <p:nvSpPr>
            <p:cNvPr id="81001"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2"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1003"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4"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1005"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6"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1007"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8"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1009"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0"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1011"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2"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1013"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4"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1015"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6"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80905" name="Group 393"/>
          <p:cNvGrpSpPr>
            <a:grpSpLocks/>
          </p:cNvGrpSpPr>
          <p:nvPr/>
        </p:nvGrpSpPr>
        <p:grpSpPr bwMode="auto">
          <a:xfrm>
            <a:off x="2138363" y="2636838"/>
            <a:ext cx="1803400" cy="1654175"/>
            <a:chOff x="1358" y="1886"/>
            <a:chExt cx="2989" cy="1810"/>
          </a:xfrm>
        </p:grpSpPr>
        <p:sp>
          <p:nvSpPr>
            <p:cNvPr id="80985"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86"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0987"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88"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0989"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0"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0991"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2"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0993"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4"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0995"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6"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0997"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8"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0999"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0"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91147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18770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4639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18770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41788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311626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22897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17182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50202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311626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94493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55758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28295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79888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20" name="Picture 42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25675" y="280035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4639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22" name="Picture 426"/>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6350" y="33305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3" name="Picture 42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925" y="30908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4" name="Picture 42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65450" y="380682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5" name="Picture 429"/>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75150" y="384016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6" name="Picture 430"/>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92625" y="339248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7" name="Picture 4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95850" y="301942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8" name="Picture 43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03863" y="316706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9" name="Picture 43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48288" y="38846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30" name="Picture 43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2450" y="347980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31" name="Text Box 435"/>
          <p:cNvSpPr txBox="1">
            <a:spLocks noChangeArrowheads="1"/>
          </p:cNvSpPr>
          <p:nvPr/>
        </p:nvSpPr>
        <p:spPr bwMode="auto">
          <a:xfrm>
            <a:off x="4616450" y="2173288"/>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600">
                <a:latin typeface="Arial" charset="0"/>
              </a:rPr>
              <a:t>Backbone</a:t>
            </a:r>
            <a:r>
              <a:rPr lang="en-US" altLang="zh-CN" sz="1600">
                <a:latin typeface="Arial" charset="0"/>
              </a:rPr>
              <a:t> ISP</a:t>
            </a:r>
            <a:endParaRPr lang="en-US" altLang="x-none" sz="1600">
              <a:latin typeface="Arial" charset="0"/>
            </a:endParaRPr>
          </a:p>
        </p:txBody>
      </p:sp>
      <p:sp>
        <p:nvSpPr>
          <p:cNvPr id="80932" name="Text Box 436"/>
          <p:cNvSpPr txBox="1">
            <a:spLocks noChangeArrowheads="1"/>
          </p:cNvSpPr>
          <p:nvPr/>
        </p:nvSpPr>
        <p:spPr bwMode="auto">
          <a:xfrm>
            <a:off x="2941638" y="220027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ISP</a:t>
            </a:r>
          </a:p>
        </p:txBody>
      </p:sp>
      <p:pic>
        <p:nvPicPr>
          <p:cNvPr id="80933" name="Picture 43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68738" y="318928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80934" name="Group 439"/>
          <p:cNvGrpSpPr>
            <a:grpSpLocks/>
          </p:cNvGrpSpPr>
          <p:nvPr/>
        </p:nvGrpSpPr>
        <p:grpSpPr bwMode="auto">
          <a:xfrm>
            <a:off x="6310313" y="2654300"/>
            <a:ext cx="1803400" cy="1627188"/>
            <a:chOff x="1358" y="1894"/>
            <a:chExt cx="2981" cy="1793"/>
          </a:xfrm>
        </p:grpSpPr>
        <p:sp>
          <p:nvSpPr>
            <p:cNvPr id="80976"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7"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8"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9"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1"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2"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3"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4"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35" name="Group 449"/>
          <p:cNvGrpSpPr>
            <a:grpSpLocks/>
          </p:cNvGrpSpPr>
          <p:nvPr/>
        </p:nvGrpSpPr>
        <p:grpSpPr bwMode="auto">
          <a:xfrm>
            <a:off x="6310313" y="2654300"/>
            <a:ext cx="1803400" cy="1655763"/>
            <a:chOff x="1358" y="1886"/>
            <a:chExt cx="2989" cy="1810"/>
          </a:xfrm>
        </p:grpSpPr>
        <p:sp>
          <p:nvSpPr>
            <p:cNvPr id="80960"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1"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0962"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3"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0964"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5"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0966"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7"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0968"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9"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0970"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1"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0972"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3"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0974"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5"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20675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4829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20675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87032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48297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41" name="Picture 47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18300" y="33496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2" name="Picture 47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137400" y="382587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43" name="Text Box 473"/>
          <p:cNvSpPr txBox="1">
            <a:spLocks noChangeArrowheads="1"/>
          </p:cNvSpPr>
          <p:nvPr/>
        </p:nvSpPr>
        <p:spPr bwMode="auto">
          <a:xfrm>
            <a:off x="7158038" y="213995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400">
                <a:latin typeface="Arial" charset="0"/>
              </a:rPr>
              <a:t>ISP</a:t>
            </a:r>
            <a:endParaRPr lang="en-US" altLang="x-none" sz="1400">
              <a:latin typeface="Arial" charset="0"/>
            </a:endParaRPr>
          </a:p>
        </p:txBody>
      </p:sp>
      <p:pic>
        <p:nvPicPr>
          <p:cNvPr id="80944" name="Picture 47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81713" y="357028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5" name="Picture 47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12088" y="382587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88766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47" name="Picture 47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69225" y="280035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8" name="Picture 47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0288" y="31099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9" name="Picture 437"/>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65325" y="35718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50" name="Rectangle 479"/>
          <p:cNvSpPr>
            <a:spLocks noGrp="1" noChangeArrowheads="1"/>
          </p:cNvSpPr>
          <p:nvPr>
            <p:ph type="title"/>
          </p:nvPr>
        </p:nvSpPr>
        <p:spPr>
          <a:xfrm>
            <a:off x="387350" y="387350"/>
            <a:ext cx="7783513" cy="728663"/>
          </a:xfrm>
        </p:spPr>
        <p:txBody>
          <a:bodyPr anchor="t"/>
          <a:lstStyle/>
          <a:p>
            <a:r>
              <a:rPr lang="en-US" altLang="x-none" sz="3600" dirty="0">
                <a:ea typeface="ＭＳ Ｐゴシック" charset="-128"/>
              </a:rPr>
              <a:t>Internet Physical Infrastructure</a:t>
            </a:r>
          </a:p>
        </p:txBody>
      </p:sp>
      <p:sp>
        <p:nvSpPr>
          <p:cNvPr id="80951" name="Rectangle 492"/>
          <p:cNvSpPr>
            <a:spLocks noGrp="1" noChangeArrowheads="1"/>
          </p:cNvSpPr>
          <p:nvPr>
            <p:ph type="body" idx="1"/>
          </p:nvPr>
        </p:nvSpPr>
        <p:spPr>
          <a:xfrm>
            <a:off x="768350" y="130175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ＭＳ Ｐゴシック" charset="-128"/>
              </a:rPr>
              <a:t>a</a:t>
            </a:r>
            <a:r>
              <a:rPr lang="en-US" altLang="x-none" sz="2000" dirty="0">
                <a:ea typeface="ＭＳ Ｐゴシック" charset="-128"/>
              </a:rPr>
              <a:t>ccess</a:t>
            </a:r>
          </a:p>
          <a:p>
            <a:pPr lvl="1">
              <a:lnSpc>
                <a:spcPct val="90000"/>
              </a:lnSpc>
              <a:buFont typeface="Courier New" panose="02070309020205020404" pitchFamily="49" charset="0"/>
              <a:buChar char="o"/>
            </a:pPr>
            <a:r>
              <a:rPr lang="en-US" altLang="x-none" sz="1600" dirty="0">
                <a:ea typeface="ＭＳ Ｐゴシック" charset="-128"/>
              </a:rPr>
              <a:t>Cable, Fiber, DSL, </a:t>
            </a:r>
            <a:r>
              <a:rPr lang="en-US" altLang="zh-CN" sz="1600" dirty="0">
                <a:ea typeface="ＭＳ Ｐゴシック" charset="-128"/>
              </a:rPr>
              <a:t>Wireless</a:t>
            </a:r>
            <a:endParaRPr lang="en-US" altLang="x-none" sz="1600" dirty="0">
              <a:ea typeface="ＭＳ Ｐゴシック" charset="-128"/>
            </a:endParaRPr>
          </a:p>
        </p:txBody>
      </p:sp>
      <p:sp>
        <p:nvSpPr>
          <p:cNvPr id="80952" name="Rectangle 495"/>
          <p:cNvSpPr>
            <a:spLocks noChangeArrowheads="1"/>
          </p:cNvSpPr>
          <p:nvPr/>
        </p:nvSpPr>
        <p:spPr bwMode="auto">
          <a:xfrm>
            <a:off x="387350" y="5416550"/>
            <a:ext cx="2209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latin typeface="Comic Sans MS" charset="0"/>
              </a:rPr>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Ethernet</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Wireless</a:t>
            </a:r>
          </a:p>
        </p:txBody>
      </p:sp>
      <p:sp>
        <p:nvSpPr>
          <p:cNvPr id="80953" name="Rectangle 500"/>
          <p:cNvSpPr>
            <a:spLocks noChangeArrowheads="1"/>
          </p:cNvSpPr>
          <p:nvPr/>
        </p:nvSpPr>
        <p:spPr bwMode="auto">
          <a:xfrm>
            <a:off x="3892550" y="465455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The Internet is a </a:t>
            </a:r>
            <a:br>
              <a:rPr lang="en-US" altLang="zh-CN" sz="2400" dirty="0">
                <a:latin typeface="Comic Sans MS" charset="0"/>
              </a:rPr>
            </a:br>
            <a:r>
              <a:rPr lang="en-US" altLang="zh-CN" sz="2400" dirty="0">
                <a:latin typeface="Comic Sans MS" charset="0"/>
              </a:rPr>
              <a:t>network of networks</a:t>
            </a:r>
          </a:p>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Each individually administrated network is called an Autonomous System (AS)</a:t>
            </a:r>
          </a:p>
        </p:txBody>
      </p:sp>
      <p:pic>
        <p:nvPicPr>
          <p:cNvPr id="80955" name="Picture 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26350" y="457835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956" name="Straight Connector 2"/>
          <p:cNvCxnSpPr>
            <a:cxnSpLocks noChangeShapeType="1"/>
            <a:endCxn id="80920" idx="0"/>
          </p:cNvCxnSpPr>
          <p:nvPr/>
        </p:nvCxnSpPr>
        <p:spPr bwMode="auto">
          <a:xfrm>
            <a:off x="2216150" y="2520950"/>
            <a:ext cx="192088" cy="279400"/>
          </a:xfrm>
          <a:prstGeom prst="line">
            <a:avLst/>
          </a:prstGeom>
          <a:noFill/>
          <a:ln w="12700">
            <a:solidFill>
              <a:schemeClr val="tx1"/>
            </a:solidFill>
            <a:round/>
            <a:headEnd/>
            <a:tailEnd/>
          </a:ln>
        </p:spPr>
      </p:cxnSp>
      <p:cxnSp>
        <p:nvCxnSpPr>
          <p:cNvPr id="80957" name="Straight Connector 5"/>
          <p:cNvCxnSpPr>
            <a:cxnSpLocks noChangeShapeType="1"/>
            <a:endCxn id="80949" idx="1"/>
          </p:cNvCxnSpPr>
          <p:nvPr/>
        </p:nvCxnSpPr>
        <p:spPr bwMode="auto">
          <a:xfrm flipV="1">
            <a:off x="1682750" y="3703638"/>
            <a:ext cx="282575" cy="36512"/>
          </a:xfrm>
          <a:prstGeom prst="line">
            <a:avLst/>
          </a:prstGeom>
          <a:noFill/>
          <a:ln w="12700">
            <a:solidFill>
              <a:schemeClr val="tx1"/>
            </a:solidFill>
            <a:round/>
            <a:headEnd/>
            <a:tailEnd/>
          </a:ln>
        </p:spPr>
      </p:cxnSp>
      <p:cxnSp>
        <p:nvCxnSpPr>
          <p:cNvPr id="80958" name="Straight Connector 9"/>
          <p:cNvCxnSpPr>
            <a:cxnSpLocks noChangeShapeType="1"/>
            <a:stCxn id="80945" idx="3"/>
          </p:cNvCxnSpPr>
          <p:nvPr/>
        </p:nvCxnSpPr>
        <p:spPr bwMode="auto">
          <a:xfrm>
            <a:off x="8178800" y="3957638"/>
            <a:ext cx="209550" cy="773112"/>
          </a:xfrm>
          <a:prstGeom prst="line">
            <a:avLst/>
          </a:prstGeom>
          <a:noFill/>
          <a:ln w="12700">
            <a:solidFill>
              <a:schemeClr val="tx1"/>
            </a:solidFill>
            <a:round/>
            <a:headEnd/>
            <a:tailEnd/>
          </a:ln>
        </p:spPr>
      </p:cxnSp>
      <p:sp>
        <p:nvSpPr>
          <p:cNvPr id="80959" name="Rectangle 10"/>
          <p:cNvSpPr>
            <a:spLocks noChangeArrowheads="1"/>
          </p:cNvSpPr>
          <p:nvPr/>
        </p:nvSpPr>
        <p:spPr bwMode="auto">
          <a:xfrm>
            <a:off x="7878763" y="511175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solidFill>
                  <a:srgbClr val="000000"/>
                </a:solidFill>
                <a:latin typeface="Arial" charset="0"/>
              </a:rPr>
              <a:t>data center</a:t>
            </a:r>
            <a:endParaRPr lang="en-US" altLang="x-none" sz="400"/>
          </a:p>
        </p:txBody>
      </p:sp>
    </p:spTree>
    <p:extLst>
      <p:ext uri="{BB962C8B-B14F-4D97-AF65-F5344CB8AC3E}">
        <p14:creationId xmlns:p14="http://schemas.microsoft.com/office/powerpoint/2010/main" val="938774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x-none" sz="3200" dirty="0">
                <a:ea typeface="ＭＳ Ｐゴシック" charset="-128"/>
              </a:rPr>
              <a:t>Access: Fiber to the x</a:t>
            </a:r>
          </a:p>
        </p:txBody>
      </p:sp>
      <p:sp>
        <p:nvSpPr>
          <p:cNvPr id="829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8F442A2-13E4-FA40-95F2-AAAABB5F9E4C}" type="slidenum">
              <a:rPr lang="en-US" altLang="x-none" sz="1200">
                <a:latin typeface="Tahoma" charset="0"/>
              </a:rPr>
              <a:pPr/>
              <a:t>45</a:t>
            </a:fld>
            <a:endParaRPr lang="en-US" altLang="x-none" sz="1200">
              <a:latin typeface="Tahoma" charset="0"/>
            </a:endParaRPr>
          </a:p>
        </p:txBody>
      </p:sp>
      <p:pic>
        <p:nvPicPr>
          <p:cNvPr id="82947"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758950" y="1301750"/>
            <a:ext cx="4038600"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Rectangle 3"/>
          <p:cNvSpPr>
            <a:spLocks noChangeArrowheads="1"/>
          </p:cNvSpPr>
          <p:nvPr/>
        </p:nvSpPr>
        <p:spPr bwMode="auto">
          <a:xfrm>
            <a:off x="0" y="6608763"/>
            <a:ext cx="26574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dirty="0"/>
              <a:t>http://</a:t>
            </a:r>
            <a:r>
              <a:rPr lang="en-US" altLang="x-none" sz="1100" dirty="0" err="1"/>
              <a:t>en.wikipedia.org</a:t>
            </a:r>
            <a:r>
              <a:rPr lang="en-US" altLang="x-none" sz="1100" dirty="0"/>
              <a:t>/wiki/</a:t>
            </a:r>
            <a:r>
              <a:rPr lang="en-US" altLang="x-none" sz="1100" dirty="0" err="1"/>
              <a:t>Fiber_to_the_x</a:t>
            </a:r>
            <a:endParaRPr lang="en-US" altLang="x-none" sz="1100" dirty="0"/>
          </a:p>
        </p:txBody>
      </p:sp>
    </p:spTree>
    <p:extLst>
      <p:ext uri="{BB962C8B-B14F-4D97-AF65-F5344CB8AC3E}">
        <p14:creationId xmlns:p14="http://schemas.microsoft.com/office/powerpoint/2010/main" val="2192051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p:txBody>
          <a:bodyPr/>
          <a:lstStyle/>
          <a:p>
            <a:r>
              <a:rPr lang="en-US" altLang="x-none" sz="3200" dirty="0">
                <a:ea typeface="ＭＳ Ｐゴシック" charset="-128"/>
              </a:rPr>
              <a:t>Access: Fiber to the Premises (FTTP)</a:t>
            </a:r>
          </a:p>
        </p:txBody>
      </p:sp>
      <p:sp>
        <p:nvSpPr>
          <p:cNvPr id="84994" name="Content Placeholder 6"/>
          <p:cNvSpPr>
            <a:spLocks noGrp="1"/>
          </p:cNvSpPr>
          <p:nvPr>
            <p:ph idx="1"/>
          </p:nvPr>
        </p:nvSpPr>
        <p:spPr>
          <a:xfrm>
            <a:off x="539750" y="1606550"/>
            <a:ext cx="3581400" cy="4656138"/>
          </a:xfrm>
        </p:spPr>
        <p:txBody>
          <a:bodyPr/>
          <a:lstStyle/>
          <a:p>
            <a:pPr>
              <a:buFont typeface="Courier New" panose="02070309020205020404" pitchFamily="49" charset="0"/>
              <a:buChar char="o"/>
            </a:pPr>
            <a:r>
              <a:rPr lang="en-US" altLang="x-none" sz="2400" dirty="0">
                <a:ea typeface="ＭＳ Ｐゴシック" charset="-128"/>
              </a:rPr>
              <a:t>Deployed by Verizon, AT&amp;T, Google</a:t>
            </a:r>
            <a:r>
              <a:rPr lang="zh-CN" altLang="en-US" sz="2400" dirty="0">
                <a:ea typeface="ＭＳ Ｐゴシック" charset="-128"/>
              </a:rPr>
              <a:t>，</a:t>
            </a:r>
            <a:endParaRPr lang="en-US" altLang="x-none" sz="2400" dirty="0">
              <a:ea typeface="ＭＳ Ｐゴシック" charset="-128"/>
            </a:endParaRPr>
          </a:p>
          <a:p>
            <a:pPr>
              <a:buFont typeface="Courier New" panose="02070309020205020404" pitchFamily="49" charset="0"/>
              <a:buChar char="o"/>
            </a:pPr>
            <a:r>
              <a:rPr lang="en-US" altLang="x-none" sz="2400" dirty="0">
                <a:ea typeface="ＭＳ Ｐゴシック" charset="-128"/>
              </a:rPr>
              <a:t>One of the largest comm. construction projects</a:t>
            </a:r>
          </a:p>
        </p:txBody>
      </p:sp>
      <p:sp>
        <p:nvSpPr>
          <p:cNvPr id="8499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AD2C6B0-26D4-0940-9DCA-FF06B515FB89}" type="slidenum">
              <a:rPr lang="en-US" altLang="x-none" sz="1200">
                <a:latin typeface="Tahoma" charset="0"/>
              </a:rPr>
              <a:pPr/>
              <a:t>46</a:t>
            </a:fld>
            <a:endParaRPr lang="en-US" altLang="x-none" sz="1200">
              <a:latin typeface="Tahoma" charset="0"/>
            </a:endParaRPr>
          </a:p>
        </p:txBody>
      </p:sp>
      <p:pic>
        <p:nvPicPr>
          <p:cNvPr id="84996" name="Picture 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1150" y="4349750"/>
            <a:ext cx="46974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4997" name="Picture 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46575" y="1758950"/>
            <a:ext cx="481012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010579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x-none" dirty="0">
                <a:ea typeface="ＭＳ Ｐゴシック" charset="-128"/>
              </a:rPr>
              <a:t>FTTP Architecture</a:t>
            </a:r>
          </a:p>
        </p:txBody>
      </p:sp>
      <p:sp>
        <p:nvSpPr>
          <p:cNvPr id="870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810DB7D-8EE1-5E40-8281-EA474A248582}" type="slidenum">
              <a:rPr lang="en-US" altLang="x-none" sz="1200">
                <a:latin typeface="Tahoma" charset="0"/>
              </a:rPr>
              <a:pPr/>
              <a:t>47</a:t>
            </a:fld>
            <a:endParaRPr lang="en-US" altLang="x-none" sz="1200">
              <a:latin typeface="Tahoma" charset="0"/>
            </a:endParaRPr>
          </a:p>
        </p:txBody>
      </p:sp>
      <p:pic>
        <p:nvPicPr>
          <p:cNvPr id="87043" name="Picture 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2150" y="1987550"/>
            <a:ext cx="792480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608848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p:txBody>
          <a:bodyPr/>
          <a:lstStyle/>
          <a:p>
            <a:r>
              <a:rPr lang="en-US" altLang="x-none">
                <a:ea typeface="ＭＳ Ｐゴシック" charset="-128"/>
              </a:rPr>
              <a:t>FTTP Architecture</a:t>
            </a:r>
          </a:p>
        </p:txBody>
      </p:sp>
      <p:sp>
        <p:nvSpPr>
          <p:cNvPr id="89090" name="Content Placeholder 2"/>
          <p:cNvSpPr>
            <a:spLocks noGrp="1"/>
          </p:cNvSpPr>
          <p:nvPr>
            <p:ph idx="1"/>
          </p:nvPr>
        </p:nvSpPr>
        <p:spPr/>
        <p:txBody>
          <a:bodyPr/>
          <a:lstStyle/>
          <a:p>
            <a:pPr>
              <a:buFont typeface="Wingdings" pitchFamily="2" charset="2"/>
              <a:buChar char="q"/>
            </a:pPr>
            <a:r>
              <a:rPr lang="en-US" altLang="x-none" sz="1800" dirty="0">
                <a:ea typeface="ＭＳ Ｐゴシック" charset="-128"/>
              </a:rPr>
              <a:t>Optical Network Terminal (ONT) box outside dwelling or business</a:t>
            </a:r>
          </a:p>
          <a:p>
            <a:pPr>
              <a:buFont typeface="Wingdings" pitchFamily="2" charset="2"/>
              <a:buChar char="q"/>
            </a:pPr>
            <a:r>
              <a:rPr lang="en-US" altLang="x-none" sz="1800" dirty="0">
                <a:ea typeface="ＭＳ Ｐゴシック" charset="-128"/>
              </a:rPr>
              <a:t>Fiber Distribution Terminal (FDT) in poles or pedestals</a:t>
            </a:r>
          </a:p>
          <a:p>
            <a:pPr>
              <a:buFont typeface="Wingdings" pitchFamily="2" charset="2"/>
              <a:buChar char="q"/>
            </a:pPr>
            <a:r>
              <a:rPr lang="en-US" altLang="x-none" sz="1800" dirty="0">
                <a:ea typeface="ＭＳ Ｐゴシック" charset="-128"/>
              </a:rPr>
              <a:t>Fiber Distribution Hub (FDH) at street cabinet</a:t>
            </a:r>
          </a:p>
          <a:p>
            <a:pPr>
              <a:buFont typeface="Wingdings" pitchFamily="2" charset="2"/>
              <a:buChar char="q"/>
            </a:pPr>
            <a:r>
              <a:rPr lang="en-US" altLang="x-none" sz="1800" dirty="0">
                <a:ea typeface="ＭＳ Ｐゴシック" charset="-128"/>
              </a:rPr>
              <a:t>Optical Line Terminal (OLT) at central office</a:t>
            </a:r>
          </a:p>
        </p:txBody>
      </p:sp>
      <p:sp>
        <p:nvSpPr>
          <p:cNvPr id="890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D03DE92-DBD2-4744-A5BF-90666F34B4FC}" type="slidenum">
              <a:rPr lang="en-US" altLang="x-none" sz="1200">
                <a:latin typeface="Tahoma" charset="0"/>
              </a:rPr>
              <a:pPr/>
              <a:t>48</a:t>
            </a:fld>
            <a:endParaRPr lang="en-US" altLang="x-none" sz="1200">
              <a:latin typeface="Tahoma" charset="0"/>
            </a:endParaRPr>
          </a:p>
        </p:txBody>
      </p:sp>
      <p:grpSp>
        <p:nvGrpSpPr>
          <p:cNvPr id="89092" name="Group 10"/>
          <p:cNvGrpSpPr>
            <a:grpSpLocks/>
          </p:cNvGrpSpPr>
          <p:nvPr/>
        </p:nvGrpSpPr>
        <p:grpSpPr bwMode="auto">
          <a:xfrm>
            <a:off x="234950" y="3063875"/>
            <a:ext cx="7924800" cy="3724275"/>
            <a:chOff x="234950" y="3835400"/>
            <a:chExt cx="5638800" cy="2714625"/>
          </a:xfrm>
        </p:grpSpPr>
        <p:pic>
          <p:nvPicPr>
            <p:cNvPr id="89093"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4950" y="4044950"/>
              <a:ext cx="256222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9094"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49550" y="3835400"/>
              <a:ext cx="174307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9095"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92625" y="5026025"/>
              <a:ext cx="1381125"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25848645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p:nvPr>
        </p:nvSpPr>
        <p:spPr/>
        <p:txBody>
          <a:bodyPr/>
          <a:lstStyle/>
          <a:p>
            <a:r>
              <a:rPr lang="en-US" altLang="x-none" dirty="0">
                <a:ea typeface="ＭＳ Ｐゴシック" charset="-128"/>
              </a:rPr>
              <a:t>FTTP Architecture: To Home</a:t>
            </a:r>
          </a:p>
        </p:txBody>
      </p:sp>
      <p:sp>
        <p:nvSpPr>
          <p:cNvPr id="911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D547CDD-3ED0-F547-B431-EA98B2255703}" type="slidenum">
              <a:rPr lang="en-US" altLang="x-none" sz="1200">
                <a:latin typeface="Tahoma" charset="0"/>
              </a:rPr>
              <a:pPr/>
              <a:t>49</a:t>
            </a:fld>
            <a:endParaRPr lang="en-US" altLang="x-none" sz="1200">
              <a:latin typeface="Tahoma" charset="0"/>
            </a:endParaRPr>
          </a:p>
        </p:txBody>
      </p:sp>
      <p:pic>
        <p:nvPicPr>
          <p:cNvPr id="91139"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9750" y="1606550"/>
            <a:ext cx="79565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1140"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189788" y="2673350"/>
            <a:ext cx="1966912"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1141" name="Picture 1"/>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1827" y="5460122"/>
            <a:ext cx="24145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6331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1037D35-BFE8-D74E-9AFC-3394C10B9DA3}" type="slidenum">
              <a:rPr lang="en-US" altLang="x-none" sz="1200">
                <a:latin typeface="Tahoma" charset="0"/>
              </a:rPr>
              <a:pPr/>
              <a:t>5</a:t>
            </a:fld>
            <a:endParaRPr lang="en-US" altLang="x-none" sz="1200">
              <a:latin typeface="Tahoma" charset="0"/>
            </a:endParaRPr>
          </a:p>
        </p:txBody>
      </p:sp>
      <p:sp>
        <p:nvSpPr>
          <p:cNvPr id="35842" name="Rectangle 2"/>
          <p:cNvSpPr>
            <a:spLocks noGrp="1" noChangeArrowheads="1"/>
          </p:cNvSpPr>
          <p:nvPr>
            <p:ph type="title"/>
          </p:nvPr>
        </p:nvSpPr>
        <p:spPr/>
        <p:txBody>
          <a:bodyPr/>
          <a:lstStyle/>
          <a:p>
            <a:r>
              <a:rPr lang="en-US" altLang="x-none">
                <a:ea typeface="ＭＳ Ｐゴシック" charset="-128"/>
              </a:rPr>
              <a:t>Textbook</a:t>
            </a:r>
          </a:p>
        </p:txBody>
      </p:sp>
      <p:sp>
        <p:nvSpPr>
          <p:cNvPr id="48131" name="Rectangle 3"/>
          <p:cNvSpPr>
            <a:spLocks noGrp="1" noChangeArrowheads="1"/>
          </p:cNvSpPr>
          <p:nvPr>
            <p:ph type="body" sz="half" idx="1"/>
          </p:nvPr>
        </p:nvSpPr>
        <p:spPr>
          <a:xfrm>
            <a:off x="533400" y="1454150"/>
            <a:ext cx="4654550" cy="5105400"/>
          </a:xfrm>
        </p:spPr>
        <p:txBody>
          <a:bodyPr/>
          <a:lstStyle/>
          <a:p>
            <a:pPr>
              <a:lnSpc>
                <a:spcPct val="80000"/>
              </a:lnSpc>
              <a:buFont typeface="Wingdings" pitchFamily="2" charset="2"/>
              <a:buChar char="q"/>
              <a:defRPr/>
            </a:pPr>
            <a:r>
              <a:rPr lang="en-US" altLang="zh-CN" sz="2000" dirty="0">
                <a:ea typeface="宋体" charset="0"/>
                <a:cs typeface="宋体" charset="0"/>
              </a:rPr>
              <a:t>Textbook</a:t>
            </a:r>
            <a:endParaRPr lang="en-US" sz="2000" dirty="0"/>
          </a:p>
          <a:p>
            <a:pPr lvl="1">
              <a:lnSpc>
                <a:spcPct val="80000"/>
              </a:lnSpc>
              <a:buFont typeface="Courier New" panose="02070309020205020404" pitchFamily="49" charset="0"/>
              <a:buChar char="o"/>
              <a:defRPr/>
            </a:pPr>
            <a:r>
              <a:rPr lang="en-US" sz="1800" i="1" dirty="0"/>
              <a:t>Computer Networking: A Top-Down Approach, </a:t>
            </a:r>
            <a:r>
              <a:rPr lang="en-US" sz="1800" i="1" dirty="0">
                <a:ea typeface="宋体" charset="0"/>
                <a:cs typeface="宋体" charset="0"/>
              </a:rPr>
              <a:t>7/</a:t>
            </a:r>
            <a:r>
              <a:rPr lang="en-US" sz="1800" i="1" dirty="0"/>
              <a:t>e</a:t>
            </a:r>
            <a:r>
              <a:rPr lang="en-US" sz="1800" dirty="0"/>
              <a:t>  </a:t>
            </a:r>
            <a:br>
              <a:rPr lang="en-US" sz="1800" dirty="0"/>
            </a:br>
            <a:r>
              <a:rPr lang="en-US" sz="1800" dirty="0"/>
              <a:t>by Jim Kurose and Keith Ross</a:t>
            </a:r>
          </a:p>
          <a:p>
            <a:pPr>
              <a:lnSpc>
                <a:spcPct val="80000"/>
              </a:lnSpc>
              <a:buFont typeface="Wingdings" pitchFamily="2" charset="2"/>
              <a:buChar char="q"/>
              <a:defRPr/>
            </a:pPr>
            <a:r>
              <a:rPr lang="en-US" sz="2000" dirty="0"/>
              <a:t>Reference books</a:t>
            </a:r>
          </a:p>
          <a:p>
            <a:pPr lvl="1">
              <a:lnSpc>
                <a:spcPct val="80000"/>
              </a:lnSpc>
              <a:buFont typeface="Courier New" panose="02070309020205020404" pitchFamily="49" charset="0"/>
              <a:buChar char="o"/>
              <a:defRPr/>
            </a:pPr>
            <a:r>
              <a:rPr lang="en-US" sz="1800" i="1" dirty="0"/>
              <a:t>Computer Networks </a:t>
            </a:r>
            <a:br>
              <a:rPr lang="en-US" sz="1800" i="1" dirty="0"/>
            </a:br>
            <a:r>
              <a:rPr lang="en-US" sz="1800" i="1" dirty="0"/>
              <a:t>by </a:t>
            </a:r>
            <a:r>
              <a:rPr lang="en-US" sz="1800" dirty="0" err="1"/>
              <a:t>Tanenbaum</a:t>
            </a:r>
            <a:r>
              <a:rPr lang="en-US" sz="1800" dirty="0"/>
              <a:t> and </a:t>
            </a:r>
            <a:r>
              <a:rPr lang="en-US" sz="1800" dirty="0" err="1"/>
              <a:t>Wetherall</a:t>
            </a:r>
            <a:endParaRPr lang="en-US" altLang="zh-CN" sz="1800" dirty="0">
              <a:ea typeface="宋体" charset="0"/>
              <a:cs typeface="宋体" charset="0"/>
            </a:endParaRPr>
          </a:p>
          <a:p>
            <a:pPr lvl="1">
              <a:lnSpc>
                <a:spcPct val="80000"/>
              </a:lnSpc>
              <a:buFont typeface="Courier New" panose="02070309020205020404" pitchFamily="49" charset="0"/>
              <a:buChar char="o"/>
              <a:defRPr/>
            </a:pPr>
            <a:r>
              <a:rPr lang="en-US" sz="1800" i="1" dirty="0"/>
              <a:t>Computer Networks, A Systems Approach</a:t>
            </a:r>
            <a:r>
              <a:rPr lang="en-US" sz="1800" dirty="0">
                <a:ea typeface="宋体" charset="0"/>
                <a:cs typeface="宋体" charset="0"/>
              </a:rPr>
              <a:t> </a:t>
            </a:r>
            <a:br>
              <a:rPr lang="en-US" sz="1800" dirty="0">
                <a:ea typeface="宋体" charset="0"/>
                <a:cs typeface="宋体" charset="0"/>
              </a:rPr>
            </a:br>
            <a:r>
              <a:rPr lang="en-US" altLang="zh-CN" sz="1800" dirty="0">
                <a:ea typeface="宋体" charset="0"/>
                <a:cs typeface="宋体" charset="0"/>
              </a:rPr>
              <a:t>by Larry Peterson and Bruce Davie</a:t>
            </a:r>
          </a:p>
          <a:p>
            <a:pPr lvl="1">
              <a:lnSpc>
                <a:spcPct val="80000"/>
              </a:lnSpc>
              <a:buFont typeface="Courier New" panose="02070309020205020404" pitchFamily="49" charset="0"/>
              <a:buChar char="o"/>
              <a:defRPr/>
            </a:pPr>
            <a:r>
              <a:rPr lang="en-US" sz="1800" i="1" dirty="0"/>
              <a:t>TCP/IP Illustrated, Volume 1: The Protocols</a:t>
            </a:r>
            <a:r>
              <a:rPr lang="en-US" sz="1800" dirty="0"/>
              <a:t>  </a:t>
            </a:r>
            <a:br>
              <a:rPr lang="en-US" sz="1800" dirty="0"/>
            </a:br>
            <a:r>
              <a:rPr lang="en-US" altLang="zh-CN" sz="1800" dirty="0">
                <a:ea typeface="宋体" charset="0"/>
                <a:cs typeface="宋体" charset="0"/>
              </a:rPr>
              <a:t>by W. Richard Stevens</a:t>
            </a:r>
          </a:p>
          <a:p>
            <a:pPr lvl="1">
              <a:lnSpc>
                <a:spcPct val="80000"/>
              </a:lnSpc>
              <a:buFont typeface="Courier New" panose="02070309020205020404" pitchFamily="49" charset="0"/>
              <a:buChar char="o"/>
              <a:defRPr/>
            </a:pPr>
            <a:r>
              <a:rPr lang="en-US" sz="1800" dirty="0"/>
              <a:t>Java Network Programming, </a:t>
            </a:r>
            <a:br>
              <a:rPr lang="en-US" sz="1800" dirty="0"/>
            </a:br>
            <a:r>
              <a:rPr lang="en-US" sz="1800" dirty="0"/>
              <a:t>by </a:t>
            </a:r>
            <a:r>
              <a:rPr lang="en-US" sz="1800" dirty="0" err="1"/>
              <a:t>Elliotte</a:t>
            </a:r>
            <a:r>
              <a:rPr lang="en-US" sz="1800" dirty="0"/>
              <a:t> Harold</a:t>
            </a:r>
          </a:p>
          <a:p>
            <a:pPr lvl="1">
              <a:lnSpc>
                <a:spcPct val="80000"/>
              </a:lnSpc>
              <a:defRPr/>
            </a:pPr>
            <a:endParaRPr lang="en-US" sz="1800" dirty="0"/>
          </a:p>
          <a:p>
            <a:pPr>
              <a:lnSpc>
                <a:spcPct val="80000"/>
              </a:lnSpc>
              <a:buFont typeface="Wingdings" pitchFamily="2" charset="2"/>
              <a:buChar char="q"/>
              <a:defRPr/>
            </a:pPr>
            <a:r>
              <a:rPr lang="en-US" sz="2000" dirty="0"/>
              <a:t>Resources</a:t>
            </a:r>
          </a:p>
          <a:p>
            <a:pPr lvl="1">
              <a:lnSpc>
                <a:spcPct val="80000"/>
              </a:lnSpc>
              <a:buFont typeface="Courier New" panose="02070309020205020404" pitchFamily="49" charset="0"/>
              <a:buChar char="o"/>
              <a:defRPr/>
            </a:pPr>
            <a:r>
              <a:rPr lang="en-US" altLang="x-none" sz="1600" dirty="0">
                <a:ea typeface="ＭＳ Ｐゴシック" charset="-128"/>
              </a:rPr>
              <a:t>https://</a:t>
            </a:r>
            <a:r>
              <a:rPr lang="en-US" altLang="x-none" sz="1600" dirty="0" err="1">
                <a:ea typeface="ＭＳ Ｐゴシック" charset="-128"/>
              </a:rPr>
              <a:t>qiaoxiang.me</a:t>
            </a:r>
            <a:r>
              <a:rPr lang="en-US" altLang="x-none" sz="1600" dirty="0">
                <a:ea typeface="ＭＳ Ｐゴシック" charset="-128"/>
              </a:rPr>
              <a:t>/courses/cnns-xmuf2</a:t>
            </a:r>
            <a:r>
              <a:rPr lang="en-US" altLang="zh-CN" sz="1600" dirty="0">
                <a:ea typeface="ＭＳ Ｐゴシック" charset="-128"/>
              </a:rPr>
              <a:t>2</a:t>
            </a:r>
            <a:r>
              <a:rPr lang="en-US" altLang="x-none" sz="1600" dirty="0">
                <a:ea typeface="ＭＳ Ｐゴシック" charset="-128"/>
              </a:rPr>
              <a:t>/</a:t>
            </a:r>
            <a:r>
              <a:rPr lang="en-US" altLang="x-none" sz="1600" dirty="0" err="1">
                <a:ea typeface="ＭＳ Ｐゴシック" charset="-128"/>
              </a:rPr>
              <a:t>index.shtml</a:t>
            </a:r>
            <a:endParaRPr lang="en-US" sz="1600" dirty="0"/>
          </a:p>
        </p:txBody>
      </p:sp>
      <p:sp>
        <p:nvSpPr>
          <p:cNvPr id="35844" name="Rectangle 1"/>
          <p:cNvSpPr>
            <a:spLocks noChangeArrowheads="1"/>
          </p:cNvSpPr>
          <p:nvPr/>
        </p:nvSpPr>
        <p:spPr bwMode="auto">
          <a:xfrm>
            <a:off x="4448175" y="3351213"/>
            <a:ext cx="2603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a:t>on</a:t>
            </a:r>
          </a:p>
        </p:txBody>
      </p:sp>
      <p:pic>
        <p:nvPicPr>
          <p:cNvPr id="35845"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92750" y="1682750"/>
            <a:ext cx="3295650" cy="3962400"/>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a:xfrm>
            <a:off x="533400" y="82550"/>
            <a:ext cx="8235950" cy="1146175"/>
          </a:xfrm>
        </p:spPr>
        <p:txBody>
          <a:bodyPr/>
          <a:lstStyle/>
          <a:p>
            <a:r>
              <a:rPr lang="en-US" altLang="x-none" sz="3600" dirty="0">
                <a:ea typeface="ＭＳ Ｐゴシック" charset="-128"/>
              </a:rPr>
              <a:t>FTTP Architecture: </a:t>
            </a:r>
            <a:br>
              <a:rPr lang="en-US" altLang="x-none" sz="3600" dirty="0">
                <a:ea typeface="ＭＳ Ｐゴシック" charset="-128"/>
              </a:rPr>
            </a:br>
            <a:r>
              <a:rPr lang="en-US" altLang="x-none" sz="3600" dirty="0">
                <a:ea typeface="ＭＳ Ｐゴシック" charset="-128"/>
              </a:rPr>
              <a:t>Fiber Distribution Terminal (FDT)</a:t>
            </a:r>
          </a:p>
        </p:txBody>
      </p:sp>
      <p:sp>
        <p:nvSpPr>
          <p:cNvPr id="931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6AC2039-A081-C942-8197-FDE9A711FD70}" type="slidenum">
              <a:rPr lang="en-US" altLang="x-none" sz="1200">
                <a:latin typeface="Tahoma" charset="0"/>
              </a:rPr>
              <a:pPr/>
              <a:t>50</a:t>
            </a:fld>
            <a:endParaRPr lang="en-US" altLang="x-none" sz="1200">
              <a:latin typeface="Tahoma" charset="0"/>
            </a:endParaRPr>
          </a:p>
        </p:txBody>
      </p:sp>
      <p:pic>
        <p:nvPicPr>
          <p:cNvPr id="9318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250" y="1530350"/>
            <a:ext cx="83693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88"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9750" y="4044950"/>
            <a:ext cx="18891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89"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568575" y="4502150"/>
            <a:ext cx="2924175"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90" name="Picture 6"/>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68950" y="4044950"/>
            <a:ext cx="327660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1504963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p:txBody>
          <a:bodyPr/>
          <a:lstStyle/>
          <a:p>
            <a:r>
              <a:rPr lang="en-US" altLang="x-none" sz="3600" dirty="0">
                <a:ea typeface="ＭＳ Ｐゴシック" charset="-128"/>
              </a:rPr>
              <a:t>FTTP Architecture: Central to Fiber Distribution Hub (FDH)</a:t>
            </a:r>
          </a:p>
        </p:txBody>
      </p:sp>
      <p:sp>
        <p:nvSpPr>
          <p:cNvPr id="952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3AE1ADA-E589-7840-A3DE-7A4FFB31AE74}" type="slidenum">
              <a:rPr lang="en-US" altLang="x-none" sz="1200">
                <a:latin typeface="Tahoma" charset="0"/>
              </a:rPr>
              <a:pPr/>
              <a:t>51</a:t>
            </a:fld>
            <a:endParaRPr lang="en-US" altLang="x-none" sz="1200">
              <a:latin typeface="Tahoma" charset="0"/>
            </a:endParaRPr>
          </a:p>
        </p:txBody>
      </p:sp>
      <p:sp>
        <p:nvSpPr>
          <p:cNvPr id="5" name="Rectangle 4"/>
          <p:cNvSpPr/>
          <p:nvPr/>
        </p:nvSpPr>
        <p:spPr>
          <a:xfrm>
            <a:off x="4273550" y="1682750"/>
            <a:ext cx="4578350" cy="2308225"/>
          </a:xfrm>
          <a:prstGeom prst="rect">
            <a:avLst/>
          </a:prstGeom>
        </p:spPr>
        <p:txBody>
          <a:bodyPr>
            <a:spAutoFit/>
          </a:bodyPr>
          <a:lstStyle/>
          <a:p>
            <a:pPr algn="l">
              <a:defRPr/>
            </a:pPr>
            <a:r>
              <a:rPr lang="en-US" sz="2400" dirty="0">
                <a:solidFill>
                  <a:srgbClr val="40458E"/>
                </a:solidFill>
                <a:latin typeface="Comic Sans MS"/>
                <a:ea typeface="+mn-ea"/>
              </a:rPr>
              <a:t>- Backbone fiber ring on</a:t>
            </a:r>
          </a:p>
          <a:p>
            <a:pPr algn="l">
              <a:defRPr/>
            </a:pPr>
            <a:r>
              <a:rPr lang="en-US" sz="2400" dirty="0">
                <a:solidFill>
                  <a:srgbClr val="40458E"/>
                </a:solidFill>
                <a:latin typeface="Comic Sans MS"/>
                <a:ea typeface="+mn-ea"/>
              </a:rPr>
              <a:t>primary arterial streets</a:t>
            </a:r>
          </a:p>
          <a:p>
            <a:pPr algn="l">
              <a:defRPr/>
            </a:pPr>
            <a:r>
              <a:rPr lang="en-US" sz="2400" dirty="0">
                <a:solidFill>
                  <a:srgbClr val="40458E"/>
                </a:solidFill>
                <a:latin typeface="Comic Sans MS"/>
                <a:ea typeface="+mn-ea"/>
              </a:rPr>
              <a:t>(brown)</a:t>
            </a:r>
            <a:endParaRPr lang="en-US" sz="2400" dirty="0">
              <a:solidFill>
                <a:srgbClr val="40458E"/>
              </a:solidFill>
              <a:latin typeface="+mn-lt"/>
              <a:ea typeface="+mn-ea"/>
            </a:endParaRPr>
          </a:p>
          <a:p>
            <a:pPr algn="l">
              <a:defRPr/>
            </a:pPr>
            <a:r>
              <a:rPr lang="en-US" sz="2400" dirty="0">
                <a:solidFill>
                  <a:srgbClr val="40458E"/>
                </a:solidFill>
                <a:latin typeface="+mn-lt"/>
                <a:ea typeface="+mn-ea"/>
              </a:rPr>
              <a:t>- Local distribution fiber</a:t>
            </a:r>
          </a:p>
          <a:p>
            <a:pPr algn="l">
              <a:defRPr/>
            </a:pPr>
            <a:r>
              <a:rPr lang="en-US" sz="2400" dirty="0">
                <a:solidFill>
                  <a:srgbClr val="40458E"/>
                </a:solidFill>
                <a:latin typeface="+mn-lt"/>
                <a:ea typeface="+mn-ea"/>
              </a:rPr>
              <a:t>plant (red) meets backbone</a:t>
            </a:r>
          </a:p>
          <a:p>
            <a:pPr algn="l">
              <a:defRPr/>
            </a:pPr>
            <a:r>
              <a:rPr lang="en-US" sz="2400" dirty="0">
                <a:solidFill>
                  <a:srgbClr val="40458E"/>
                </a:solidFill>
                <a:latin typeface="+mn-lt"/>
                <a:ea typeface="+mn-ea"/>
              </a:rPr>
              <a:t>at cabinet</a:t>
            </a:r>
          </a:p>
        </p:txBody>
      </p:sp>
      <p:pic>
        <p:nvPicPr>
          <p:cNvPr id="95236"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3550" y="1758950"/>
            <a:ext cx="3759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5237"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59350" y="4279900"/>
            <a:ext cx="3352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5238" name="Rectangle 8"/>
          <p:cNvSpPr>
            <a:spLocks noChangeArrowheads="1"/>
          </p:cNvSpPr>
          <p:nvPr/>
        </p:nvSpPr>
        <p:spPr bwMode="auto">
          <a:xfrm>
            <a:off x="8235950" y="5340350"/>
            <a:ext cx="830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40458E"/>
                </a:solidFill>
                <a:latin typeface="Comic Sans MS" charset="0"/>
              </a:rPr>
              <a:t>FDH</a:t>
            </a:r>
            <a:endParaRPr lang="en-US" altLang="x-none"/>
          </a:p>
        </p:txBody>
      </p:sp>
    </p:spTree>
    <p:extLst>
      <p:ext uri="{BB962C8B-B14F-4D97-AF65-F5344CB8AC3E}">
        <p14:creationId xmlns:p14="http://schemas.microsoft.com/office/powerpoint/2010/main" val="42842743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p:txBody>
          <a:bodyPr/>
          <a:lstStyle/>
          <a:p>
            <a:r>
              <a:rPr lang="en-US" altLang="x-none" dirty="0">
                <a:ea typeface="ＭＳ Ｐゴシック" charset="-128"/>
              </a:rPr>
              <a:t>Access: DSL</a:t>
            </a:r>
          </a:p>
        </p:txBody>
      </p:sp>
      <p:sp>
        <p:nvSpPr>
          <p:cNvPr id="97282" name="Content Placeholder 2"/>
          <p:cNvSpPr>
            <a:spLocks noGrp="1"/>
          </p:cNvSpPr>
          <p:nvPr>
            <p:ph idx="1"/>
          </p:nvPr>
        </p:nvSpPr>
        <p:spPr/>
        <p:txBody>
          <a:bodyPr/>
          <a:lstStyle/>
          <a:p>
            <a:pPr>
              <a:buFont typeface="Wingdings" pitchFamily="2" charset="2"/>
              <a:buChar char="q"/>
            </a:pPr>
            <a:r>
              <a:rPr lang="en-US" altLang="x-none" dirty="0">
                <a:ea typeface="ＭＳ Ｐゴシック" charset="-128"/>
              </a:rPr>
              <a:t>Compared with FTTP, copper from cabinet (DSLAM) to home</a:t>
            </a:r>
          </a:p>
        </p:txBody>
      </p:sp>
      <p:sp>
        <p:nvSpPr>
          <p:cNvPr id="97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5D9B425-FFDD-454B-A1F4-B89F9C235ECC}" type="slidenum">
              <a:rPr lang="en-US" altLang="x-none" sz="1200">
                <a:latin typeface="Tahoma" charset="0"/>
              </a:rPr>
              <a:pPr/>
              <a:t>52</a:t>
            </a:fld>
            <a:endParaRPr lang="en-US" altLang="x-none" sz="1200">
              <a:latin typeface="Tahoma" charset="0"/>
            </a:endParaRPr>
          </a:p>
        </p:txBody>
      </p:sp>
      <p:grpSp>
        <p:nvGrpSpPr>
          <p:cNvPr id="97284" name="Group 7"/>
          <p:cNvGrpSpPr>
            <a:grpSpLocks/>
          </p:cNvGrpSpPr>
          <p:nvPr/>
        </p:nvGrpSpPr>
        <p:grpSpPr bwMode="auto">
          <a:xfrm>
            <a:off x="311150" y="3254375"/>
            <a:ext cx="6324600" cy="3616325"/>
            <a:chOff x="844550" y="3698575"/>
            <a:chExt cx="5334000" cy="2622850"/>
          </a:xfrm>
        </p:grpSpPr>
        <p:pic>
          <p:nvPicPr>
            <p:cNvPr id="97287"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4550" y="3816350"/>
              <a:ext cx="24765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288"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82950" y="3698575"/>
              <a:ext cx="1676400" cy="2065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289"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959350" y="4273550"/>
              <a:ext cx="12192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97285"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283325" y="2139950"/>
            <a:ext cx="2638425"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7286" name="Rectangle 9"/>
          <p:cNvSpPr>
            <a:spLocks noChangeArrowheads="1"/>
          </p:cNvSpPr>
          <p:nvPr/>
        </p:nvSpPr>
        <p:spPr bwMode="auto">
          <a:xfrm>
            <a:off x="6940550" y="4197350"/>
            <a:ext cx="1101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dirty="0">
                <a:solidFill>
                  <a:srgbClr val="000000"/>
                </a:solidFill>
                <a:latin typeface="Comic Sans MS" charset="0"/>
              </a:rPr>
              <a:t>DSLAM</a:t>
            </a:r>
            <a:endParaRPr lang="en-US" altLang="x-none" dirty="0"/>
          </a:p>
        </p:txBody>
      </p:sp>
    </p:spTree>
    <p:extLst>
      <p:ext uri="{BB962C8B-B14F-4D97-AF65-F5344CB8AC3E}">
        <p14:creationId xmlns:p14="http://schemas.microsoft.com/office/powerpoint/2010/main" val="32546189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Wireless</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53</a:t>
            </a:fld>
            <a:endParaRPr lang="en-US" altLang="x-none"/>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822" y="1435100"/>
            <a:ext cx="9156700" cy="4978400"/>
          </a:xfrm>
          <a:prstGeom prst="rect">
            <a:avLst/>
          </a:prstGeom>
        </p:spPr>
      </p:pic>
      <p:sp>
        <p:nvSpPr>
          <p:cNvPr id="8" name="Rectangle 7"/>
          <p:cNvSpPr/>
          <p:nvPr/>
        </p:nvSpPr>
        <p:spPr>
          <a:xfrm>
            <a:off x="234950" y="6501368"/>
            <a:ext cx="2383986" cy="369332"/>
          </a:xfrm>
          <a:prstGeom prst="rect">
            <a:avLst/>
          </a:prstGeom>
        </p:spPr>
        <p:txBody>
          <a:bodyPr wrap="none">
            <a:spAutoFit/>
          </a:bodyPr>
          <a:lstStyle/>
          <a:p>
            <a:pPr algn="l"/>
            <a:r>
              <a:rPr lang="en-US" sz="1800" dirty="0"/>
              <a:t>https://</a:t>
            </a:r>
            <a:r>
              <a:rPr lang="en-US" sz="1800" dirty="0" err="1"/>
              <a:t>x.company</a:t>
            </a:r>
            <a:r>
              <a:rPr lang="en-US" sz="1800" dirty="0"/>
              <a:t>/loon/</a:t>
            </a:r>
          </a:p>
        </p:txBody>
      </p:sp>
    </p:spTree>
    <p:extLst>
      <p:ext uri="{BB962C8B-B14F-4D97-AF65-F5344CB8AC3E}">
        <p14:creationId xmlns:p14="http://schemas.microsoft.com/office/powerpoint/2010/main" val="22469957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Wireless</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54</a:t>
            </a:fld>
            <a:endParaRPr lang="en-US" altLang="x-none"/>
          </a:p>
        </p:txBody>
      </p:sp>
      <p:sp>
        <p:nvSpPr>
          <p:cNvPr id="6" name="Rectangle 5"/>
          <p:cNvSpPr/>
          <p:nvPr/>
        </p:nvSpPr>
        <p:spPr>
          <a:xfrm>
            <a:off x="692150" y="6635480"/>
            <a:ext cx="3183885" cy="215444"/>
          </a:xfrm>
          <a:prstGeom prst="rect">
            <a:avLst/>
          </a:prstGeom>
        </p:spPr>
        <p:txBody>
          <a:bodyPr wrap="none">
            <a:spAutoFit/>
          </a:bodyPr>
          <a:lstStyle/>
          <a:p>
            <a:r>
              <a:rPr lang="en-US" sz="800" dirty="0"/>
              <a:t>https://</a:t>
            </a:r>
            <a:r>
              <a:rPr lang="en-US" sz="800" dirty="0" err="1"/>
              <a:t>www.cnet.com</a:t>
            </a:r>
            <a:r>
              <a:rPr lang="en-US" sz="800" dirty="0"/>
              <a:t>/home/internet/</a:t>
            </a:r>
            <a:r>
              <a:rPr lang="en-US" sz="800" dirty="0" err="1"/>
              <a:t>starlink</a:t>
            </a:r>
            <a:r>
              <a:rPr lang="en-US" sz="800" dirty="0"/>
              <a:t>-satellite-internet-explained/</a:t>
            </a:r>
          </a:p>
        </p:txBody>
      </p:sp>
      <p:pic>
        <p:nvPicPr>
          <p:cNvPr id="3" name="Picture 2">
            <a:extLst>
              <a:ext uri="{FF2B5EF4-FFF2-40B4-BE49-F238E27FC236}">
                <a16:creationId xmlns:a16="http://schemas.microsoft.com/office/drawing/2014/main" id="{0F06BA24-8257-4A4F-9A2D-5B97B0D4B67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82750" y="1374775"/>
            <a:ext cx="6400800" cy="5285337"/>
          </a:xfrm>
          <a:prstGeom prst="rect">
            <a:avLst/>
          </a:prstGeom>
        </p:spPr>
      </p:pic>
    </p:spTree>
    <p:extLst>
      <p:ext uri="{BB962C8B-B14F-4D97-AF65-F5344CB8AC3E}">
        <p14:creationId xmlns:p14="http://schemas.microsoft.com/office/powerpoint/2010/main" val="33662653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E211381-3747-B44D-AD44-CADC0D9C08D8}" type="slidenum">
              <a:rPr lang="en-US" altLang="x-none" sz="1200">
                <a:latin typeface="Tahoma" charset="0"/>
              </a:rPr>
              <a:pPr/>
              <a:t>55</a:t>
            </a:fld>
            <a:endParaRPr lang="en-US" altLang="x-none" sz="1200">
              <a:latin typeface="Tahoma" charset="0"/>
            </a:endParaRPr>
          </a:p>
        </p:txBody>
      </p:sp>
      <p:sp>
        <p:nvSpPr>
          <p:cNvPr id="99330" name="Rectangle 2"/>
          <p:cNvSpPr>
            <a:spLocks noGrp="1" noChangeArrowheads="1"/>
          </p:cNvSpPr>
          <p:nvPr>
            <p:ph type="title"/>
          </p:nvPr>
        </p:nvSpPr>
        <p:spPr/>
        <p:txBody>
          <a:bodyPr/>
          <a:lstStyle/>
          <a:p>
            <a:r>
              <a:rPr lang="en-US" altLang="x-none" sz="3200" dirty="0">
                <a:ea typeface="ＭＳ Ｐゴシック" charset="-128"/>
              </a:rPr>
              <a:t>Campus Network</a:t>
            </a:r>
          </a:p>
        </p:txBody>
      </p:sp>
      <p:sp>
        <p:nvSpPr>
          <p:cNvPr id="6" name="Rounded Rectangle 5"/>
          <p:cNvSpPr>
            <a:spLocks noChangeArrowheads="1"/>
          </p:cNvSpPr>
          <p:nvPr/>
        </p:nvSpPr>
        <p:spPr bwMode="auto">
          <a:xfrm>
            <a:off x="4721225" y="5235575"/>
            <a:ext cx="2530475" cy="1454150"/>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7" name="Line 182"/>
          <p:cNvSpPr>
            <a:spLocks noChangeShapeType="1"/>
          </p:cNvSpPr>
          <p:nvPr/>
        </p:nvSpPr>
        <p:spPr bwMode="auto">
          <a:xfrm>
            <a:off x="5897563" y="4937125"/>
            <a:ext cx="1905000" cy="7016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8" name="Rounded Rectangle 7"/>
          <p:cNvSpPr>
            <a:spLocks noChangeArrowheads="1"/>
          </p:cNvSpPr>
          <p:nvPr/>
        </p:nvSpPr>
        <p:spPr bwMode="auto">
          <a:xfrm>
            <a:off x="417513" y="5254625"/>
            <a:ext cx="2189162"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9" name="Rectangle 183"/>
          <p:cNvSpPr>
            <a:spLocks noChangeArrowheads="1"/>
          </p:cNvSpPr>
          <p:nvPr/>
        </p:nvSpPr>
        <p:spPr bwMode="auto">
          <a:xfrm>
            <a:off x="2670175" y="5186363"/>
            <a:ext cx="7048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tier-1</a:t>
            </a:r>
          </a:p>
        </p:txBody>
      </p:sp>
      <p:sp>
        <p:nvSpPr>
          <p:cNvPr id="10" name="Line 15"/>
          <p:cNvSpPr>
            <a:spLocks noChangeShapeType="1"/>
          </p:cNvSpPr>
          <p:nvPr/>
        </p:nvSpPr>
        <p:spPr bwMode="auto">
          <a:xfrm flipH="1">
            <a:off x="947738" y="3214688"/>
            <a:ext cx="847725" cy="973137"/>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1" name="Line 90"/>
          <p:cNvSpPr>
            <a:spLocks noChangeShapeType="1"/>
          </p:cNvSpPr>
          <p:nvPr/>
        </p:nvSpPr>
        <p:spPr bwMode="auto">
          <a:xfrm>
            <a:off x="2033588" y="3133725"/>
            <a:ext cx="4762" cy="23272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2" name="Line 90"/>
          <p:cNvSpPr>
            <a:spLocks noChangeShapeType="1"/>
          </p:cNvSpPr>
          <p:nvPr/>
        </p:nvSpPr>
        <p:spPr bwMode="auto">
          <a:xfrm flipH="1">
            <a:off x="933450" y="4411663"/>
            <a:ext cx="14288" cy="163671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3" name="Line 90"/>
          <p:cNvSpPr>
            <a:spLocks noChangeShapeType="1"/>
          </p:cNvSpPr>
          <p:nvPr/>
        </p:nvSpPr>
        <p:spPr bwMode="auto">
          <a:xfrm>
            <a:off x="3633788" y="2593975"/>
            <a:ext cx="4762" cy="23272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4" name="Line 55"/>
          <p:cNvSpPr>
            <a:spLocks noChangeShapeType="1"/>
          </p:cNvSpPr>
          <p:nvPr/>
        </p:nvSpPr>
        <p:spPr bwMode="auto">
          <a:xfrm flipH="1">
            <a:off x="6708775" y="1582738"/>
            <a:ext cx="617538" cy="27305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15" name="Line 55"/>
          <p:cNvSpPr>
            <a:spLocks noChangeShapeType="1"/>
          </p:cNvSpPr>
          <p:nvPr/>
        </p:nvSpPr>
        <p:spPr bwMode="auto">
          <a:xfrm flipH="1">
            <a:off x="5732463" y="1952625"/>
            <a:ext cx="627062" cy="31908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pic>
        <p:nvPicPr>
          <p:cNvPr id="99341" name="Picture 27"/>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08700" y="1666875"/>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ounded Rectangle 16"/>
          <p:cNvSpPr>
            <a:spLocks noChangeArrowheads="1"/>
          </p:cNvSpPr>
          <p:nvPr/>
        </p:nvSpPr>
        <p:spPr bwMode="auto">
          <a:xfrm>
            <a:off x="2738438" y="5226050"/>
            <a:ext cx="1831975"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18" name="Line 182"/>
          <p:cNvSpPr>
            <a:spLocks noChangeShapeType="1"/>
          </p:cNvSpPr>
          <p:nvPr/>
        </p:nvSpPr>
        <p:spPr bwMode="auto">
          <a:xfrm>
            <a:off x="5811838" y="5046663"/>
            <a:ext cx="576262" cy="43180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19" name="Line 85"/>
          <p:cNvSpPr>
            <a:spLocks noChangeShapeType="1"/>
          </p:cNvSpPr>
          <p:nvPr/>
        </p:nvSpPr>
        <p:spPr bwMode="auto">
          <a:xfrm flipH="1">
            <a:off x="5227638" y="5040313"/>
            <a:ext cx="423862" cy="44291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0" name="AutoShape 78"/>
          <p:cNvSpPr>
            <a:spLocks noChangeArrowheads="1"/>
          </p:cNvSpPr>
          <p:nvPr/>
        </p:nvSpPr>
        <p:spPr bwMode="auto">
          <a:xfrm>
            <a:off x="6248400" y="5411788"/>
            <a:ext cx="727075" cy="762000"/>
          </a:xfrm>
          <a:prstGeom prst="roundRect">
            <a:avLst>
              <a:gd name="adj" fmla="val 16667"/>
            </a:avLst>
          </a:prstGeom>
          <a:solidFill>
            <a:srgbClr val="FF6600"/>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mn-lt"/>
              <a:ea typeface="ＭＳ Ｐゴシック" charset="0"/>
              <a:cs typeface="ＭＳ Ｐゴシック" charset="0"/>
            </a:endParaRPr>
          </a:p>
        </p:txBody>
      </p:sp>
      <p:sp>
        <p:nvSpPr>
          <p:cNvPr id="21" name="AutoShape 117"/>
          <p:cNvSpPr>
            <a:spLocks noChangeArrowheads="1"/>
          </p:cNvSpPr>
          <p:nvPr/>
        </p:nvSpPr>
        <p:spPr bwMode="auto">
          <a:xfrm>
            <a:off x="4922838" y="5411788"/>
            <a:ext cx="809625" cy="762000"/>
          </a:xfrm>
          <a:prstGeom prst="roundRect">
            <a:avLst>
              <a:gd name="adj" fmla="val 16667"/>
            </a:avLst>
          </a:prstGeom>
          <a:solidFill>
            <a:srgbClr val="586CFE"/>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mn-lt"/>
              <a:ea typeface="ＭＳ Ｐゴシック" charset="0"/>
              <a:cs typeface="ＭＳ Ｐゴシック" charset="0"/>
            </a:endParaRPr>
          </a:p>
        </p:txBody>
      </p:sp>
      <p:sp>
        <p:nvSpPr>
          <p:cNvPr id="22" name="Cloud"/>
          <p:cNvSpPr>
            <a:spLocks noChangeAspect="1" noEditPoints="1" noChangeArrowheads="1"/>
          </p:cNvSpPr>
          <p:nvPr/>
        </p:nvSpPr>
        <p:spPr bwMode="auto">
          <a:xfrm>
            <a:off x="7129463" y="1301750"/>
            <a:ext cx="1827212" cy="914400"/>
          </a:xfrm>
          <a:custGeom>
            <a:avLst/>
            <a:gdLst>
              <a:gd name="T0" fmla="*/ 566943 w 21600"/>
              <a:gd name="T1" fmla="*/ 19354800 h 21600"/>
              <a:gd name="T2" fmla="*/ 91385470 w 21600"/>
              <a:gd name="T3" fmla="*/ 38668367 h 21600"/>
              <a:gd name="T4" fmla="*/ 182618589 w 21600"/>
              <a:gd name="T5" fmla="*/ 19354800 h 21600"/>
              <a:gd name="T6" fmla="*/ 91385470 w 21600"/>
              <a:gd name="T7" fmla="*/ 2213271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83A2CF"/>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defTabSz="814388" eaLnBrk="1" fontAlgn="auto" hangingPunct="1">
              <a:spcBef>
                <a:spcPts val="0"/>
              </a:spcBef>
              <a:spcAft>
                <a:spcPts val="0"/>
              </a:spcAft>
              <a:defRPr/>
            </a:pPr>
            <a:r>
              <a:rPr lang="en-US" altLang="zh-CN" sz="2200" kern="0" dirty="0">
                <a:ea typeface="宋体" charset="0"/>
                <a:cs typeface="宋体" charset="0"/>
              </a:rPr>
              <a:t>Internet</a:t>
            </a:r>
          </a:p>
        </p:txBody>
      </p:sp>
      <p:sp>
        <p:nvSpPr>
          <p:cNvPr id="23" name="Text Box 26"/>
          <p:cNvSpPr txBox="1">
            <a:spLocks noChangeArrowheads="1"/>
          </p:cNvSpPr>
          <p:nvPr/>
        </p:nvSpPr>
        <p:spPr bwMode="auto">
          <a:xfrm>
            <a:off x="5694363" y="1674813"/>
            <a:ext cx="638175"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025" tIns="36512" rIns="73025" bIns="36512">
            <a:spAutoFit/>
          </a:bodyPr>
          <a:lstStyle>
            <a:lvl1pPr>
              <a:defRPr sz="2400" u="sng">
                <a:solidFill>
                  <a:schemeClr val="tx1"/>
                </a:solidFill>
                <a:latin typeface="Arial" charset="0"/>
                <a:ea typeface="ＭＳ Ｐゴシック" charset="0"/>
              </a:defRPr>
            </a:lvl1pPr>
            <a:lvl2pPr marL="742950" indent="-285750">
              <a:defRPr sz="2400" u="sng">
                <a:solidFill>
                  <a:schemeClr val="tx1"/>
                </a:solidFill>
                <a:latin typeface="Arial" charset="0"/>
                <a:ea typeface="ＭＳ Ｐゴシック" charset="0"/>
              </a:defRPr>
            </a:lvl2pPr>
            <a:lvl3pPr marL="1143000" indent="-228600">
              <a:defRPr sz="2400" u="sng">
                <a:solidFill>
                  <a:schemeClr val="tx1"/>
                </a:solidFill>
                <a:latin typeface="Arial" charset="0"/>
                <a:ea typeface="ＭＳ Ｐゴシック" charset="0"/>
              </a:defRPr>
            </a:lvl3pPr>
            <a:lvl4pPr marL="1600200" indent="-228600">
              <a:defRPr sz="2400" u="sng">
                <a:solidFill>
                  <a:schemeClr val="tx1"/>
                </a:solidFill>
                <a:latin typeface="Arial" charset="0"/>
                <a:ea typeface="ＭＳ Ｐゴシック" charset="0"/>
              </a:defRPr>
            </a:lvl4pPr>
            <a:lvl5pPr marL="2057400" indent="-228600">
              <a:defRPr sz="2400" u="sng">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9pPr>
          </a:lstStyle>
          <a:p>
            <a:pPr algn="l" eaLnBrk="1" fontAlgn="auto" hangingPunct="1">
              <a:spcBef>
                <a:spcPct val="50000"/>
              </a:spcBef>
              <a:spcAft>
                <a:spcPts val="0"/>
              </a:spcAft>
              <a:defRPr/>
            </a:pPr>
            <a:r>
              <a:rPr lang="en-US" sz="1400" b="1" u="none" kern="0" dirty="0">
                <a:latin typeface="+mn-lt"/>
                <a:cs typeface="ＭＳ Ｐゴシック" charset="0"/>
              </a:rPr>
              <a:t>CE</a:t>
            </a:r>
          </a:p>
        </p:txBody>
      </p:sp>
      <p:sp>
        <p:nvSpPr>
          <p:cNvPr id="24" name="Line 57"/>
          <p:cNvSpPr>
            <a:spLocks noChangeShapeType="1"/>
          </p:cNvSpPr>
          <p:nvPr/>
        </p:nvSpPr>
        <p:spPr bwMode="auto">
          <a:xfrm flipH="1">
            <a:off x="5724525" y="2679700"/>
            <a:ext cx="0" cy="28733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5" name="Line 87"/>
          <p:cNvSpPr>
            <a:spLocks noChangeShapeType="1"/>
          </p:cNvSpPr>
          <p:nvPr/>
        </p:nvSpPr>
        <p:spPr bwMode="auto">
          <a:xfrm>
            <a:off x="3976688" y="2365375"/>
            <a:ext cx="1682750" cy="79692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6" name="Rectangle 183"/>
          <p:cNvSpPr>
            <a:spLocks noChangeArrowheads="1"/>
          </p:cNvSpPr>
          <p:nvPr/>
        </p:nvSpPr>
        <p:spPr bwMode="auto">
          <a:xfrm>
            <a:off x="5737225" y="6388100"/>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Tier-1</a:t>
            </a:r>
          </a:p>
        </p:txBody>
      </p:sp>
      <p:sp>
        <p:nvSpPr>
          <p:cNvPr id="27" name="Line 187"/>
          <p:cNvSpPr>
            <a:spLocks noChangeShapeType="1"/>
          </p:cNvSpPr>
          <p:nvPr/>
        </p:nvSpPr>
        <p:spPr bwMode="auto">
          <a:xfrm flipH="1">
            <a:off x="3089275" y="5016500"/>
            <a:ext cx="409575" cy="50958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8" name="Line 188"/>
          <p:cNvSpPr>
            <a:spLocks noChangeShapeType="1"/>
          </p:cNvSpPr>
          <p:nvPr/>
        </p:nvSpPr>
        <p:spPr bwMode="auto">
          <a:xfrm>
            <a:off x="3641725" y="5016500"/>
            <a:ext cx="417513" cy="50958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9" name="Rectangle 189"/>
          <p:cNvSpPr>
            <a:spLocks noChangeArrowheads="1"/>
          </p:cNvSpPr>
          <p:nvPr/>
        </p:nvSpPr>
        <p:spPr bwMode="auto">
          <a:xfrm>
            <a:off x="6115050" y="2220913"/>
            <a:ext cx="18732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F1 (Firewall)</a:t>
            </a:r>
          </a:p>
        </p:txBody>
      </p:sp>
      <p:sp>
        <p:nvSpPr>
          <p:cNvPr id="30" name="Rectangle 190"/>
          <p:cNvSpPr>
            <a:spLocks noChangeArrowheads="1"/>
          </p:cNvSpPr>
          <p:nvPr/>
        </p:nvSpPr>
        <p:spPr bwMode="auto">
          <a:xfrm>
            <a:off x="6132513" y="2844800"/>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S1</a:t>
            </a:r>
          </a:p>
        </p:txBody>
      </p:sp>
      <p:sp>
        <p:nvSpPr>
          <p:cNvPr id="31" name="Rectangle 191"/>
          <p:cNvSpPr>
            <a:spLocks noChangeArrowheads="1"/>
          </p:cNvSpPr>
          <p:nvPr/>
        </p:nvSpPr>
        <p:spPr bwMode="auto">
          <a:xfrm>
            <a:off x="6148388" y="3490913"/>
            <a:ext cx="2087562"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LB1 (Load balancer)</a:t>
            </a:r>
          </a:p>
        </p:txBody>
      </p:sp>
      <p:sp>
        <p:nvSpPr>
          <p:cNvPr id="32" name="Rectangle 192"/>
          <p:cNvSpPr>
            <a:spLocks noChangeArrowheads="1"/>
          </p:cNvSpPr>
          <p:nvPr/>
        </p:nvSpPr>
        <p:spPr bwMode="auto">
          <a:xfrm>
            <a:off x="6045200" y="4197350"/>
            <a:ext cx="2952750" cy="44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IPS1 (Intrusion prevention)</a:t>
            </a:r>
          </a:p>
          <a:p>
            <a:pPr defTabSz="814388">
              <a:defRPr/>
            </a:pPr>
            <a:endParaRPr lang="en-US" altLang="zh-CN" sz="1400" baseline="-25000" dirty="0">
              <a:ea typeface="宋体" charset="0"/>
              <a:cs typeface="宋体" charset="0"/>
            </a:endParaRPr>
          </a:p>
        </p:txBody>
      </p:sp>
      <p:sp>
        <p:nvSpPr>
          <p:cNvPr id="33" name="Rectangle 193"/>
          <p:cNvSpPr>
            <a:spLocks noChangeArrowheads="1"/>
          </p:cNvSpPr>
          <p:nvPr/>
        </p:nvSpPr>
        <p:spPr bwMode="auto">
          <a:xfrm>
            <a:off x="4073525" y="2051050"/>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F2</a:t>
            </a:r>
          </a:p>
        </p:txBody>
      </p:sp>
      <p:sp>
        <p:nvSpPr>
          <p:cNvPr id="34" name="Rectangle 194"/>
          <p:cNvSpPr>
            <a:spLocks noChangeArrowheads="1"/>
          </p:cNvSpPr>
          <p:nvPr/>
        </p:nvSpPr>
        <p:spPr bwMode="auto">
          <a:xfrm>
            <a:off x="4065588" y="2806700"/>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S2</a:t>
            </a:r>
          </a:p>
        </p:txBody>
      </p:sp>
      <p:sp>
        <p:nvSpPr>
          <p:cNvPr id="35" name="Rectangle 195"/>
          <p:cNvSpPr>
            <a:spLocks noChangeArrowheads="1"/>
          </p:cNvSpPr>
          <p:nvPr/>
        </p:nvSpPr>
        <p:spPr bwMode="auto">
          <a:xfrm>
            <a:off x="4075113" y="3390900"/>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LB2</a:t>
            </a:r>
          </a:p>
        </p:txBody>
      </p:sp>
      <p:sp>
        <p:nvSpPr>
          <p:cNvPr id="36" name="Rectangle 196"/>
          <p:cNvSpPr>
            <a:spLocks noChangeArrowheads="1"/>
          </p:cNvSpPr>
          <p:nvPr/>
        </p:nvSpPr>
        <p:spPr bwMode="auto">
          <a:xfrm>
            <a:off x="4056063" y="4065588"/>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IPS2</a:t>
            </a:r>
          </a:p>
        </p:txBody>
      </p:sp>
      <p:sp>
        <p:nvSpPr>
          <p:cNvPr id="37" name="Rectangle 197"/>
          <p:cNvSpPr>
            <a:spLocks noChangeArrowheads="1"/>
          </p:cNvSpPr>
          <p:nvPr/>
        </p:nvSpPr>
        <p:spPr bwMode="auto">
          <a:xfrm>
            <a:off x="6102350" y="4730750"/>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S3</a:t>
            </a:r>
          </a:p>
        </p:txBody>
      </p:sp>
      <p:sp>
        <p:nvSpPr>
          <p:cNvPr id="38" name="Rectangle 198"/>
          <p:cNvSpPr>
            <a:spLocks noChangeArrowheads="1"/>
          </p:cNvSpPr>
          <p:nvPr/>
        </p:nvSpPr>
        <p:spPr bwMode="auto">
          <a:xfrm>
            <a:off x="4038600" y="4635500"/>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S4</a:t>
            </a:r>
          </a:p>
        </p:txBody>
      </p:sp>
      <p:pic>
        <p:nvPicPr>
          <p:cNvPr id="99364" name="Picture 19"/>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70513" y="354012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5" name="Picture 19"/>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81363" y="350520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6" name="Picture 31" descr="Detecto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81363" y="415290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7" name="Picture 11" descr="IOSfirewall"/>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354388" y="2208213"/>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8" name="Picture 31" descr="Detecto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70513" y="418782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9"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81363" y="292893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0"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54375" y="4759325"/>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1"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26063" y="476408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23"/>
          <p:cNvSpPr>
            <a:spLocks noChangeArrowheads="1"/>
          </p:cNvSpPr>
          <p:nvPr/>
        </p:nvSpPr>
        <p:spPr bwMode="auto">
          <a:xfrm>
            <a:off x="4897438" y="6172200"/>
            <a:ext cx="900112" cy="514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VLAN 300</a:t>
            </a:r>
          </a:p>
        </p:txBody>
      </p:sp>
      <p:sp>
        <p:nvSpPr>
          <p:cNvPr id="48" name="Rectangle 23"/>
          <p:cNvSpPr>
            <a:spLocks noChangeArrowheads="1"/>
          </p:cNvSpPr>
          <p:nvPr/>
        </p:nvSpPr>
        <p:spPr bwMode="auto">
          <a:xfrm>
            <a:off x="6229350" y="6186488"/>
            <a:ext cx="904875" cy="512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VLAN 400</a:t>
            </a:r>
          </a:p>
        </p:txBody>
      </p:sp>
      <p:sp>
        <p:nvSpPr>
          <p:cNvPr id="49" name="Line 57"/>
          <p:cNvSpPr>
            <a:spLocks noChangeShapeType="1"/>
          </p:cNvSpPr>
          <p:nvPr/>
        </p:nvSpPr>
        <p:spPr bwMode="auto">
          <a:xfrm>
            <a:off x="5715000" y="3209925"/>
            <a:ext cx="3175" cy="3587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pic>
        <p:nvPicPr>
          <p:cNvPr id="99375"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59400" y="2963863"/>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6" name="Picture 11" descr="IOSfirewall"/>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24488" y="2243138"/>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Line 57"/>
          <p:cNvSpPr>
            <a:spLocks noChangeShapeType="1"/>
          </p:cNvSpPr>
          <p:nvPr/>
        </p:nvSpPr>
        <p:spPr bwMode="auto">
          <a:xfrm>
            <a:off x="5718175" y="3848100"/>
            <a:ext cx="4763" cy="3587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53" name="Line 57"/>
          <p:cNvSpPr>
            <a:spLocks noChangeShapeType="1"/>
          </p:cNvSpPr>
          <p:nvPr/>
        </p:nvSpPr>
        <p:spPr bwMode="auto">
          <a:xfrm>
            <a:off x="5721350" y="4433888"/>
            <a:ext cx="4763" cy="3571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54" name="Rectangle 183"/>
          <p:cNvSpPr>
            <a:spLocks noChangeArrowheads="1"/>
          </p:cNvSpPr>
          <p:nvPr/>
        </p:nvSpPr>
        <p:spPr bwMode="auto">
          <a:xfrm>
            <a:off x="3290888" y="6364288"/>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Tier-2</a:t>
            </a:r>
          </a:p>
        </p:txBody>
      </p:sp>
      <p:sp>
        <p:nvSpPr>
          <p:cNvPr id="55" name="Line 15"/>
          <p:cNvSpPr>
            <a:spLocks noChangeShapeType="1"/>
          </p:cNvSpPr>
          <p:nvPr/>
        </p:nvSpPr>
        <p:spPr bwMode="auto">
          <a:xfrm flipH="1">
            <a:off x="2138363" y="2379663"/>
            <a:ext cx="1244600" cy="52705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56" name="Rectangle 23"/>
          <p:cNvSpPr>
            <a:spLocks noChangeArrowheads="1"/>
          </p:cNvSpPr>
          <p:nvPr/>
        </p:nvSpPr>
        <p:spPr bwMode="auto">
          <a:xfrm>
            <a:off x="1700213" y="6129338"/>
            <a:ext cx="10160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mn-lt"/>
                <a:ea typeface="ＭＳ Ｐゴシック" charset="0"/>
                <a:cs typeface="ＭＳ Ｐゴシック" charset="0"/>
              </a:rPr>
              <a:t>VLAN 100</a:t>
            </a:r>
          </a:p>
        </p:txBody>
      </p:sp>
      <p:sp>
        <p:nvSpPr>
          <p:cNvPr id="57" name="Rectangle 30"/>
          <p:cNvSpPr>
            <a:spLocks noChangeArrowheads="1"/>
          </p:cNvSpPr>
          <p:nvPr/>
        </p:nvSpPr>
        <p:spPr bwMode="auto">
          <a:xfrm>
            <a:off x="1177925" y="2919413"/>
            <a:ext cx="44767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R1</a:t>
            </a:r>
          </a:p>
        </p:txBody>
      </p:sp>
      <p:sp>
        <p:nvSpPr>
          <p:cNvPr id="58" name="Rectangle 31"/>
          <p:cNvSpPr>
            <a:spLocks noChangeArrowheads="1"/>
          </p:cNvSpPr>
          <p:nvPr/>
        </p:nvSpPr>
        <p:spPr bwMode="auto">
          <a:xfrm>
            <a:off x="2463800" y="4645025"/>
            <a:ext cx="43497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S5</a:t>
            </a:r>
          </a:p>
        </p:txBody>
      </p:sp>
      <p:sp>
        <p:nvSpPr>
          <p:cNvPr id="59" name="Rectangle 36"/>
          <p:cNvSpPr>
            <a:spLocks noChangeArrowheads="1"/>
          </p:cNvSpPr>
          <p:nvPr/>
        </p:nvSpPr>
        <p:spPr bwMode="auto">
          <a:xfrm>
            <a:off x="1308100" y="4070350"/>
            <a:ext cx="6445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IPS3</a:t>
            </a:r>
          </a:p>
        </p:txBody>
      </p:sp>
      <p:sp>
        <p:nvSpPr>
          <p:cNvPr id="60" name="Rectangle 38"/>
          <p:cNvSpPr>
            <a:spLocks noChangeArrowheads="1"/>
          </p:cNvSpPr>
          <p:nvPr/>
        </p:nvSpPr>
        <p:spPr bwMode="auto">
          <a:xfrm>
            <a:off x="207963" y="4624388"/>
            <a:ext cx="49371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S6</a:t>
            </a:r>
          </a:p>
        </p:txBody>
      </p:sp>
      <p:pic>
        <p:nvPicPr>
          <p:cNvPr id="99386" name="Picture 31" descr="Detecto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30238" y="413067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7"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719263" y="473710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8"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77850" y="473075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9" name="Picture 75"/>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27200" y="2905125"/>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AutoShape 78"/>
          <p:cNvSpPr>
            <a:spLocks noChangeArrowheads="1"/>
          </p:cNvSpPr>
          <p:nvPr/>
        </p:nvSpPr>
        <p:spPr bwMode="auto">
          <a:xfrm>
            <a:off x="579438" y="5410200"/>
            <a:ext cx="763587" cy="763588"/>
          </a:xfrm>
          <a:prstGeom prst="roundRect">
            <a:avLst>
              <a:gd name="adj" fmla="val 16667"/>
            </a:avLst>
          </a:prstGeom>
          <a:solidFill>
            <a:srgbClr val="FF99CC"/>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mn-lt"/>
              <a:ea typeface="ＭＳ Ｐゴシック" charset="0"/>
              <a:cs typeface="ＭＳ Ｐゴシック" charset="0"/>
            </a:endParaRPr>
          </a:p>
        </p:txBody>
      </p:sp>
      <p:sp>
        <p:nvSpPr>
          <p:cNvPr id="66" name="AutoShape 117"/>
          <p:cNvSpPr>
            <a:spLocks noChangeArrowheads="1"/>
          </p:cNvSpPr>
          <p:nvPr/>
        </p:nvSpPr>
        <p:spPr bwMode="auto">
          <a:xfrm>
            <a:off x="1690688" y="5411788"/>
            <a:ext cx="812800" cy="763587"/>
          </a:xfrm>
          <a:prstGeom prst="roundRect">
            <a:avLst>
              <a:gd name="adj" fmla="val 16667"/>
            </a:avLst>
          </a:prstGeom>
          <a:solidFill>
            <a:srgbClr val="FFFF00"/>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mn-lt"/>
              <a:ea typeface="ＭＳ Ｐゴシック" charset="0"/>
              <a:cs typeface="ＭＳ Ｐゴシック" charset="0"/>
            </a:endParaRPr>
          </a:p>
        </p:txBody>
      </p:sp>
      <p:sp>
        <p:nvSpPr>
          <p:cNvPr id="67" name="Rectangle 89"/>
          <p:cNvSpPr>
            <a:spLocks noChangeArrowheads="1"/>
          </p:cNvSpPr>
          <p:nvPr/>
        </p:nvSpPr>
        <p:spPr bwMode="auto">
          <a:xfrm>
            <a:off x="565150" y="6134100"/>
            <a:ext cx="12954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mn-lt"/>
                <a:ea typeface="ＭＳ Ｐゴシック" charset="0"/>
                <a:cs typeface="ＭＳ Ｐゴシック" charset="0"/>
              </a:rPr>
              <a:t>VLAN 200</a:t>
            </a:r>
          </a:p>
        </p:txBody>
      </p:sp>
      <p:sp>
        <p:nvSpPr>
          <p:cNvPr id="68" name="Rectangle 183"/>
          <p:cNvSpPr>
            <a:spLocks noChangeArrowheads="1"/>
          </p:cNvSpPr>
          <p:nvPr/>
        </p:nvSpPr>
        <p:spPr bwMode="auto">
          <a:xfrm>
            <a:off x="1193800" y="6389688"/>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a:t>
            </a:r>
            <a:r>
              <a:rPr lang="en-US" sz="1400" kern="0" dirty="0" err="1">
                <a:latin typeface="+mn-lt"/>
                <a:ea typeface="ＭＳ Ｐゴシック" charset="0"/>
                <a:cs typeface="ＭＳ Ｐゴシック" charset="0"/>
              </a:rPr>
              <a:t>ier</a:t>
            </a:r>
            <a:r>
              <a:rPr lang="en-US" sz="1400" kern="0" dirty="0">
                <a:latin typeface="+mn-lt"/>
                <a:ea typeface="ＭＳ Ｐゴシック" charset="0"/>
                <a:cs typeface="ＭＳ Ｐゴシック" charset="0"/>
              </a:rPr>
              <a:t>-3</a:t>
            </a:r>
          </a:p>
        </p:txBody>
      </p:sp>
      <p:pic>
        <p:nvPicPr>
          <p:cNvPr id="99394"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329363" y="5522913"/>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5"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43488" y="5524500"/>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6"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785938" y="5524500"/>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7"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35000" y="5526088"/>
            <a:ext cx="484188"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8"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922588" y="5475288"/>
            <a:ext cx="482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9"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43338" y="5459413"/>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00"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518400" y="5492750"/>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23"/>
          <p:cNvSpPr>
            <a:spLocks noChangeArrowheads="1"/>
          </p:cNvSpPr>
          <p:nvPr/>
        </p:nvSpPr>
        <p:spPr bwMode="auto">
          <a:xfrm>
            <a:off x="7500938" y="6170613"/>
            <a:ext cx="90646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Logger</a:t>
            </a:r>
          </a:p>
        </p:txBody>
      </p:sp>
    </p:spTree>
    <p:extLst>
      <p:ext uri="{BB962C8B-B14F-4D97-AF65-F5344CB8AC3E}">
        <p14:creationId xmlns:p14="http://schemas.microsoft.com/office/powerpoint/2010/main" val="37398096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F0365D6-5E02-E64B-9CF3-052204E5D220}" type="slidenum">
              <a:rPr lang="en-US" altLang="x-none" sz="1200">
                <a:latin typeface="Tahoma" charset="0"/>
              </a:rPr>
              <a:pPr/>
              <a:t>56</a:t>
            </a:fld>
            <a:endParaRPr lang="en-US" altLang="x-none" sz="1200">
              <a:latin typeface="Tahoma" charset="0"/>
            </a:endParaRPr>
          </a:p>
        </p:txBody>
      </p:sp>
      <p:sp>
        <p:nvSpPr>
          <p:cNvPr id="101378" name="Rectangle 2"/>
          <p:cNvSpPr>
            <a:spLocks noGrp="1" noChangeArrowheads="1"/>
          </p:cNvSpPr>
          <p:nvPr>
            <p:ph type="title"/>
          </p:nvPr>
        </p:nvSpPr>
        <p:spPr/>
        <p:txBody>
          <a:bodyPr/>
          <a:lstStyle/>
          <a:p>
            <a:r>
              <a:rPr lang="en-US" altLang="x-none" sz="3200" dirty="0">
                <a:ea typeface="ＭＳ Ｐゴシック" charset="-128"/>
              </a:rPr>
              <a:t>Data Center Networks</a:t>
            </a:r>
          </a:p>
        </p:txBody>
      </p:sp>
      <p:pic>
        <p:nvPicPr>
          <p:cNvPr id="101379"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5950" y="1454150"/>
            <a:ext cx="7467600"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Rectangle 3"/>
          <p:cNvSpPr>
            <a:spLocks noChangeArrowheads="1"/>
          </p:cNvSpPr>
          <p:nvPr/>
        </p:nvSpPr>
        <p:spPr bwMode="auto">
          <a:xfrm>
            <a:off x="463550" y="6483350"/>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dirty="0"/>
              <a:t>http://</a:t>
            </a:r>
            <a:r>
              <a:rPr lang="en-US" altLang="x-none" sz="1000" dirty="0" err="1"/>
              <a:t>www.dailymail.co.uk</a:t>
            </a:r>
            <a:r>
              <a:rPr lang="en-US" altLang="x-none" sz="1000" dirty="0"/>
              <a:t>/</a:t>
            </a:r>
            <a:r>
              <a:rPr lang="en-US" altLang="x-none" sz="1000" dirty="0" err="1"/>
              <a:t>sciencetech</a:t>
            </a:r>
            <a:r>
              <a:rPr lang="en-US" altLang="x-none" sz="1000" dirty="0"/>
              <a:t>/article-3369491/Google-s-plan-world-Search-engine-build-half-billion-dollar-data-center-US.html</a:t>
            </a:r>
          </a:p>
        </p:txBody>
      </p:sp>
    </p:spTree>
    <p:extLst>
      <p:ext uri="{BB962C8B-B14F-4D97-AF65-F5344CB8AC3E}">
        <p14:creationId xmlns:p14="http://schemas.microsoft.com/office/powerpoint/2010/main" val="726526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72684DD-635A-C54B-AF87-5F7DB26312FF}" type="slidenum">
              <a:rPr lang="en-US" altLang="x-none" sz="1200">
                <a:latin typeface="Tahoma" charset="0"/>
              </a:rPr>
              <a:pPr/>
              <a:t>57</a:t>
            </a:fld>
            <a:endParaRPr lang="en-US" altLang="x-none" sz="1200">
              <a:latin typeface="Tahoma" charset="0"/>
            </a:endParaRPr>
          </a:p>
        </p:txBody>
      </p:sp>
      <p:sp>
        <p:nvSpPr>
          <p:cNvPr id="103426" name="Rectangle 2"/>
          <p:cNvSpPr>
            <a:spLocks noGrp="1" noChangeArrowheads="1"/>
          </p:cNvSpPr>
          <p:nvPr>
            <p:ph type="title"/>
          </p:nvPr>
        </p:nvSpPr>
        <p:spPr/>
        <p:txBody>
          <a:bodyPr/>
          <a:lstStyle/>
          <a:p>
            <a:r>
              <a:rPr lang="en-US" altLang="x-none" sz="3200">
                <a:ea typeface="ＭＳ Ｐゴシック" charset="-128"/>
              </a:rPr>
              <a:t>Data Center Networks</a:t>
            </a:r>
          </a:p>
        </p:txBody>
      </p:sp>
      <p:sp>
        <p:nvSpPr>
          <p:cNvPr id="103427" name="Rectangle 3"/>
          <p:cNvSpPr>
            <a:spLocks noChangeArrowheads="1"/>
          </p:cNvSpPr>
          <p:nvPr/>
        </p:nvSpPr>
        <p:spPr bwMode="auto">
          <a:xfrm>
            <a:off x="463550" y="6483350"/>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dirty="0"/>
              <a:t>http://</a:t>
            </a:r>
            <a:r>
              <a:rPr lang="en-US" altLang="x-none" sz="1000" dirty="0" err="1"/>
              <a:t>www.dailymail.co.uk</a:t>
            </a:r>
            <a:r>
              <a:rPr lang="en-US" altLang="x-none" sz="1000" dirty="0"/>
              <a:t>/</a:t>
            </a:r>
            <a:r>
              <a:rPr lang="en-US" altLang="x-none" sz="1000" dirty="0" err="1"/>
              <a:t>sciencetech</a:t>
            </a:r>
            <a:r>
              <a:rPr lang="en-US" altLang="x-none" sz="1000" dirty="0"/>
              <a:t>/article-3369491/Google-s-plan-world-Search-engine-build-half-billion-dollar-data-center-US.html</a:t>
            </a:r>
          </a:p>
        </p:txBody>
      </p:sp>
      <p:pic>
        <p:nvPicPr>
          <p:cNvPr id="103428"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35150" y="1377950"/>
            <a:ext cx="5208588"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92058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8750"/>
            <a:ext cx="8464550" cy="1146175"/>
          </a:xfrm>
        </p:spPr>
        <p:txBody>
          <a:bodyPr/>
          <a:lstStyle/>
          <a:p>
            <a:r>
              <a:rPr lang="en-US" altLang="x-none" sz="3600" dirty="0">
                <a:ea typeface="ＭＳ Ｐゴシック" charset="-128"/>
              </a:rPr>
              <a:t>Foundation of Data Center Networks</a:t>
            </a:r>
            <a:endParaRPr lang="en-US" sz="3600" dirty="0"/>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58</a:t>
            </a:fld>
            <a:endParaRPr lang="en-US" altLang="x-none"/>
          </a:p>
        </p:txBody>
      </p:sp>
      <p:sp>
        <p:nvSpPr>
          <p:cNvPr id="5" name="Rectangle 4"/>
          <p:cNvSpPr/>
          <p:nvPr/>
        </p:nvSpPr>
        <p:spPr bwMode="auto">
          <a:xfrm>
            <a:off x="2825750" y="1743029"/>
            <a:ext cx="3810000" cy="3581400"/>
          </a:xfrm>
          <a:prstGeom prst="rect">
            <a:avLst/>
          </a:prstGeom>
          <a:solidFill>
            <a:schemeClr val="accent6">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500" b="0" i="0" u="none" strike="noStrike" cap="none" normalizeH="0" baseline="0">
              <a:ln>
                <a:noFill/>
              </a:ln>
              <a:solidFill>
                <a:schemeClr val="tx1"/>
              </a:solidFill>
              <a:effectLst/>
              <a:latin typeface="Times New Roman" pitchFamily="18" charset="0"/>
            </a:endParaRPr>
          </a:p>
        </p:txBody>
      </p:sp>
      <p:cxnSp>
        <p:nvCxnSpPr>
          <p:cNvPr id="7" name="Straight Arrow Connector 6"/>
          <p:cNvCxnSpPr/>
          <p:nvPr/>
        </p:nvCxnSpPr>
        <p:spPr bwMode="auto">
          <a:xfrm>
            <a:off x="2139950" y="2200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2139950" y="2581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2139950" y="4867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1" name="TextBox 10"/>
          <p:cNvSpPr txBox="1"/>
          <p:nvPr/>
        </p:nvSpPr>
        <p:spPr>
          <a:xfrm>
            <a:off x="1911350" y="2395075"/>
            <a:ext cx="287259" cy="338554"/>
          </a:xfrm>
          <a:prstGeom prst="rect">
            <a:avLst/>
          </a:prstGeom>
          <a:noFill/>
        </p:spPr>
        <p:txBody>
          <a:bodyPr wrap="none" rtlCol="0">
            <a:spAutoFit/>
          </a:bodyPr>
          <a:lstStyle/>
          <a:p>
            <a:r>
              <a:rPr lang="en-US" sz="1600" dirty="0"/>
              <a:t>2</a:t>
            </a:r>
          </a:p>
        </p:txBody>
      </p:sp>
      <p:sp>
        <p:nvSpPr>
          <p:cNvPr id="12" name="TextBox 11"/>
          <p:cNvSpPr txBox="1"/>
          <p:nvPr/>
        </p:nvSpPr>
        <p:spPr>
          <a:xfrm>
            <a:off x="1904938" y="4681075"/>
            <a:ext cx="300083" cy="369332"/>
          </a:xfrm>
          <a:prstGeom prst="rect">
            <a:avLst/>
          </a:prstGeom>
          <a:noFill/>
        </p:spPr>
        <p:txBody>
          <a:bodyPr wrap="none" rtlCol="0">
            <a:spAutoFit/>
          </a:bodyPr>
          <a:lstStyle/>
          <a:p>
            <a:r>
              <a:rPr lang="en-US" sz="1800" dirty="0"/>
              <a:t>n</a:t>
            </a:r>
          </a:p>
        </p:txBody>
      </p:sp>
      <p:sp>
        <p:nvSpPr>
          <p:cNvPr id="13" name="TextBox 12"/>
          <p:cNvSpPr txBox="1"/>
          <p:nvPr/>
        </p:nvSpPr>
        <p:spPr>
          <a:xfrm>
            <a:off x="1904938" y="2047829"/>
            <a:ext cx="287259" cy="338554"/>
          </a:xfrm>
          <a:prstGeom prst="rect">
            <a:avLst/>
          </a:prstGeom>
          <a:noFill/>
        </p:spPr>
        <p:txBody>
          <a:bodyPr wrap="none" rtlCol="0">
            <a:spAutoFit/>
          </a:bodyPr>
          <a:lstStyle/>
          <a:p>
            <a:r>
              <a:rPr lang="en-US" sz="1600" dirty="0"/>
              <a:t>1</a:t>
            </a:r>
          </a:p>
        </p:txBody>
      </p:sp>
      <p:grpSp>
        <p:nvGrpSpPr>
          <p:cNvPr id="3" name="Group 2"/>
          <p:cNvGrpSpPr/>
          <p:nvPr/>
        </p:nvGrpSpPr>
        <p:grpSpPr>
          <a:xfrm>
            <a:off x="3250414" y="5331033"/>
            <a:ext cx="2960671" cy="1082721"/>
            <a:chOff x="3291720" y="5324429"/>
            <a:chExt cx="2960671" cy="1082721"/>
          </a:xfrm>
        </p:grpSpPr>
        <p:cxnSp>
          <p:nvCxnSpPr>
            <p:cNvPr id="15" name="Straight Arrow Connector 14"/>
            <p:cNvCxnSpPr/>
            <p:nvPr/>
          </p:nvCxnSpPr>
          <p:spPr bwMode="auto">
            <a:xfrm>
              <a:off x="3435350" y="5324429"/>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8" name="TextBox 17"/>
            <p:cNvSpPr txBox="1"/>
            <p:nvPr/>
          </p:nvSpPr>
          <p:spPr>
            <a:xfrm>
              <a:off x="5952308" y="6037818"/>
              <a:ext cx="300083" cy="369332"/>
            </a:xfrm>
            <a:prstGeom prst="rect">
              <a:avLst/>
            </a:prstGeom>
            <a:noFill/>
          </p:spPr>
          <p:txBody>
            <a:bodyPr wrap="none" rtlCol="0">
              <a:spAutoFit/>
            </a:bodyPr>
            <a:lstStyle/>
            <a:p>
              <a:r>
                <a:rPr lang="en-US" sz="1800" dirty="0"/>
                <a:t>n</a:t>
              </a:r>
            </a:p>
          </p:txBody>
        </p:sp>
        <p:cxnSp>
          <p:nvCxnSpPr>
            <p:cNvPr id="21" name="Straight Arrow Connector 20"/>
            <p:cNvCxnSpPr/>
            <p:nvPr/>
          </p:nvCxnSpPr>
          <p:spPr bwMode="auto">
            <a:xfrm>
              <a:off x="3892550" y="5324429"/>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2" name="Straight Arrow Connector 21"/>
            <p:cNvCxnSpPr/>
            <p:nvPr/>
          </p:nvCxnSpPr>
          <p:spPr bwMode="auto">
            <a:xfrm>
              <a:off x="6102350" y="5340350"/>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3" name="TextBox 22"/>
            <p:cNvSpPr txBox="1"/>
            <p:nvPr/>
          </p:nvSpPr>
          <p:spPr>
            <a:xfrm>
              <a:off x="3291720" y="6056275"/>
              <a:ext cx="287259" cy="338554"/>
            </a:xfrm>
            <a:prstGeom prst="rect">
              <a:avLst/>
            </a:prstGeom>
            <a:noFill/>
          </p:spPr>
          <p:txBody>
            <a:bodyPr wrap="none" rtlCol="0">
              <a:spAutoFit/>
            </a:bodyPr>
            <a:lstStyle/>
            <a:p>
              <a:r>
                <a:rPr lang="en-US" sz="1600" dirty="0"/>
                <a:t>1</a:t>
              </a:r>
            </a:p>
          </p:txBody>
        </p:sp>
        <p:sp>
          <p:nvSpPr>
            <p:cNvPr id="24" name="TextBox 23"/>
            <p:cNvSpPr txBox="1"/>
            <p:nvPr/>
          </p:nvSpPr>
          <p:spPr>
            <a:xfrm>
              <a:off x="3757692" y="6056275"/>
              <a:ext cx="287259" cy="338554"/>
            </a:xfrm>
            <a:prstGeom prst="rect">
              <a:avLst/>
            </a:prstGeom>
            <a:noFill/>
          </p:spPr>
          <p:txBody>
            <a:bodyPr wrap="none" rtlCol="0">
              <a:spAutoFit/>
            </a:bodyPr>
            <a:lstStyle/>
            <a:p>
              <a:r>
                <a:rPr lang="en-US" sz="1600" dirty="0"/>
                <a:t>2</a:t>
              </a:r>
            </a:p>
          </p:txBody>
        </p:sp>
      </p:grpSp>
    </p:spTree>
    <p:extLst>
      <p:ext uri="{BB962C8B-B14F-4D97-AF65-F5344CB8AC3E}">
        <p14:creationId xmlns:p14="http://schemas.microsoft.com/office/powerpoint/2010/main" val="35754688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C4DFBD9-BDB3-E041-B160-5B186D7D9CAF}" type="slidenum">
              <a:rPr lang="en-US" altLang="x-none" sz="1200">
                <a:latin typeface="Tahoma" charset="0"/>
              </a:rPr>
              <a:pPr/>
              <a:t>59</a:t>
            </a:fld>
            <a:endParaRPr lang="en-US" altLang="x-none" sz="1200">
              <a:latin typeface="Tahoma" charset="0"/>
            </a:endParaRPr>
          </a:p>
        </p:txBody>
      </p:sp>
      <p:sp>
        <p:nvSpPr>
          <p:cNvPr id="105474" name="Rectangle 2"/>
          <p:cNvSpPr>
            <a:spLocks noGrp="1" noChangeArrowheads="1"/>
          </p:cNvSpPr>
          <p:nvPr>
            <p:ph type="title"/>
          </p:nvPr>
        </p:nvSpPr>
        <p:spPr/>
        <p:txBody>
          <a:bodyPr/>
          <a:lstStyle/>
          <a:p>
            <a:r>
              <a:rPr lang="en-US" altLang="x-none" sz="3200" dirty="0">
                <a:ea typeface="ＭＳ Ｐゴシック" charset="-128"/>
              </a:rPr>
              <a:t>Foundation of Data Center Networks: Clos Networks</a:t>
            </a:r>
          </a:p>
        </p:txBody>
      </p:sp>
      <p:pic>
        <p:nvPicPr>
          <p:cNvPr id="105475"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39750" y="1682750"/>
            <a:ext cx="57912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3"/>
          <p:cNvSpPr>
            <a:spLocks noChangeArrowheads="1"/>
          </p:cNvSpPr>
          <p:nvPr/>
        </p:nvSpPr>
        <p:spPr bwMode="auto">
          <a:xfrm>
            <a:off x="539750" y="6594475"/>
            <a:ext cx="28654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en.wikipedia.org</a:t>
            </a:r>
            <a:r>
              <a:rPr lang="en-US" altLang="x-none" sz="1200" dirty="0"/>
              <a:t>/wiki/</a:t>
            </a:r>
            <a:r>
              <a:rPr lang="en-US" altLang="x-none" sz="1200" dirty="0" err="1"/>
              <a:t>Clos_network</a:t>
            </a:r>
            <a:endParaRPr lang="en-US" altLang="x-none" sz="1200" dirty="0"/>
          </a:p>
        </p:txBody>
      </p:sp>
      <p:sp>
        <p:nvSpPr>
          <p:cNvPr id="2" name="Rectangle 1"/>
          <p:cNvSpPr/>
          <p:nvPr/>
        </p:nvSpPr>
        <p:spPr>
          <a:xfrm>
            <a:off x="6472238" y="1530350"/>
            <a:ext cx="2651125" cy="2308324"/>
          </a:xfrm>
          <a:prstGeom prst="rect">
            <a:avLst/>
          </a:prstGeom>
        </p:spPr>
        <p:txBody>
          <a:bodyPr>
            <a:spAutoFit/>
          </a:bodyPr>
          <a:lstStyle/>
          <a:p>
            <a:pPr algn="l">
              <a:defRPr/>
            </a:pPr>
            <a:r>
              <a:rPr lang="en-US" sz="2400" kern="0" dirty="0">
                <a:solidFill>
                  <a:srgbClr val="000000"/>
                </a:solidFill>
                <a:latin typeface="Comic Sans MS" charset="0"/>
                <a:ea typeface="ＭＳ Ｐゴシック" charset="0"/>
                <a:cs typeface="ＭＳ Ｐゴシック" charset="0"/>
              </a:rPr>
              <a:t>Q: How big is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m so that each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new call can be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established w/o moving current calls?</a:t>
            </a:r>
            <a:endParaRPr lang="en-US" sz="400" dirty="0">
              <a:ea typeface="ＭＳ Ｐゴシック" charset="0"/>
              <a:cs typeface="ＭＳ Ｐゴシック" charset="0"/>
            </a:endParaRPr>
          </a:p>
        </p:txBody>
      </p:sp>
      <p:sp>
        <p:nvSpPr>
          <p:cNvPr id="7" name="Rectangle 6"/>
          <p:cNvSpPr/>
          <p:nvPr/>
        </p:nvSpPr>
        <p:spPr>
          <a:xfrm>
            <a:off x="6483350" y="4313238"/>
            <a:ext cx="2673350" cy="1938992"/>
          </a:xfrm>
          <a:prstGeom prst="rect">
            <a:avLst/>
          </a:prstGeom>
        </p:spPr>
        <p:txBody>
          <a:bodyPr>
            <a:spAutoFit/>
          </a:bodyPr>
          <a:lstStyle/>
          <a:p>
            <a:pPr algn="l">
              <a:defRPr/>
            </a:pPr>
            <a:r>
              <a:rPr lang="en-US" altLang="zh-CN" sz="2400" kern="0" dirty="0">
                <a:solidFill>
                  <a:srgbClr val="000000"/>
                </a:solidFill>
                <a:latin typeface="Comic Sans MS" charset="0"/>
                <a:ea typeface="ＭＳ Ｐゴシック" charset="0"/>
                <a:cs typeface="ＭＳ Ｐゴシック" charset="0"/>
              </a:rPr>
              <a:t>Challenge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to</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the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class</a:t>
            </a:r>
            <a:r>
              <a:rPr lang="en-US" sz="2400" kern="0" dirty="0">
                <a:solidFill>
                  <a:srgbClr val="000000"/>
                </a:solidFill>
                <a:latin typeface="Comic Sans MS" charset="0"/>
                <a:ea typeface="ＭＳ Ｐゴシック" charset="0"/>
                <a:cs typeface="ＭＳ Ｐゴシック" charset="0"/>
              </a:rPr>
              <a:t>: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If you can move existing calls, it is only m &gt;= n.</a:t>
            </a:r>
            <a:endParaRPr lang="en-US" sz="400" dirty="0">
              <a:ea typeface="ＭＳ Ｐゴシック" charset="0"/>
              <a:cs typeface="ＭＳ Ｐゴシック" charset="0"/>
            </a:endParaRPr>
          </a:p>
        </p:txBody>
      </p:sp>
    </p:spTree>
    <p:extLst>
      <p:ext uri="{BB962C8B-B14F-4D97-AF65-F5344CB8AC3E}">
        <p14:creationId xmlns:p14="http://schemas.microsoft.com/office/powerpoint/2010/main" val="36599903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82D512E-6E4D-5642-AB18-4CA424746038}" type="slidenum">
              <a:rPr lang="en-US" altLang="x-none" sz="1200">
                <a:solidFill>
                  <a:srgbClr val="000000"/>
                </a:solidFill>
                <a:latin typeface="Tahoma" charset="0"/>
              </a:rPr>
              <a:pPr/>
              <a:t>6</a:t>
            </a:fld>
            <a:endParaRPr lang="en-US" altLang="x-none" sz="1200">
              <a:solidFill>
                <a:srgbClr val="000000"/>
              </a:solidFill>
              <a:latin typeface="Tahoma" charset="0"/>
            </a:endParaRPr>
          </a:p>
        </p:txBody>
      </p:sp>
      <p:sp>
        <p:nvSpPr>
          <p:cNvPr id="37890" name="Rectangle 2"/>
          <p:cNvSpPr>
            <a:spLocks noGrp="1" noChangeArrowheads="1"/>
          </p:cNvSpPr>
          <p:nvPr>
            <p:ph type="title"/>
          </p:nvPr>
        </p:nvSpPr>
        <p:spPr>
          <a:xfrm>
            <a:off x="533400" y="311150"/>
            <a:ext cx="7783513" cy="835025"/>
          </a:xfrm>
        </p:spPr>
        <p:txBody>
          <a:bodyPr/>
          <a:lstStyle/>
          <a:p>
            <a:r>
              <a:rPr lang="en-US" altLang="x-none" sz="3200">
                <a:ea typeface="ＭＳ Ｐゴシック" charset="-128"/>
              </a:rPr>
              <a:t>What are the Goals </a:t>
            </a:r>
            <a:r>
              <a:rPr lang="en-US" altLang="zh-CN" sz="3200">
                <a:ea typeface="ＭＳ Ｐゴシック" charset="-128"/>
              </a:rPr>
              <a:t>o</a:t>
            </a:r>
            <a:r>
              <a:rPr lang="en-US" altLang="x-none" sz="3200">
                <a:ea typeface="ＭＳ Ｐゴシック" charset="-128"/>
              </a:rPr>
              <a:t>f this Course?</a:t>
            </a:r>
          </a:p>
        </p:txBody>
      </p:sp>
      <p:sp>
        <p:nvSpPr>
          <p:cNvPr id="50179" name="Rectangle 3"/>
          <p:cNvSpPr>
            <a:spLocks noGrp="1" noChangeArrowheads="1"/>
          </p:cNvSpPr>
          <p:nvPr>
            <p:ph type="body" idx="1"/>
          </p:nvPr>
        </p:nvSpPr>
        <p:spPr>
          <a:xfrm>
            <a:off x="539750" y="1606550"/>
            <a:ext cx="7848600" cy="4876800"/>
          </a:xfrm>
        </p:spPr>
        <p:txBody>
          <a:bodyPr/>
          <a:lstStyle/>
          <a:p>
            <a:pPr>
              <a:buFont typeface="Wingdings" pitchFamily="2" charset="2"/>
              <a:buChar char="q"/>
            </a:pPr>
            <a:r>
              <a:rPr lang="en-US" altLang="zh-CN" dirty="0">
                <a:ea typeface="ＭＳ Ｐゴシック" charset="-128"/>
              </a:rPr>
              <a:t>Learn design principles and techniques of: </a:t>
            </a:r>
          </a:p>
          <a:p>
            <a:pPr lvl="1">
              <a:buFont typeface="Courier New" panose="02070309020205020404" pitchFamily="49" charset="0"/>
              <a:buChar char="o"/>
            </a:pPr>
            <a:r>
              <a:rPr lang="en-US" altLang="zh-CN" dirty="0">
                <a:ea typeface="ＭＳ Ｐゴシック" charset="-128"/>
              </a:rPr>
              <a:t>the Internet infrastructure (Internet service provider, data center, cloud)</a:t>
            </a:r>
          </a:p>
          <a:p>
            <a:pPr lvl="1">
              <a:buFont typeface="Courier New" panose="02070309020205020404" pitchFamily="49" charset="0"/>
              <a:buChar char="o"/>
            </a:pPr>
            <a:r>
              <a:rPr lang="en-US" altLang="zh-CN" dirty="0">
                <a:ea typeface="ＭＳ Ｐゴシック" charset="-128"/>
              </a:rPr>
              <a:t>large-scale Internet applications</a:t>
            </a:r>
          </a:p>
          <a:p>
            <a:pPr lvl="1"/>
            <a:endParaRPr lang="en-US" altLang="x-none" dirty="0">
              <a:ea typeface="ＭＳ Ｐゴシック" charset="-128"/>
            </a:endParaRPr>
          </a:p>
          <a:p>
            <a:pPr>
              <a:buFont typeface="Wingdings" pitchFamily="2" charset="2"/>
              <a:buChar char="q"/>
            </a:pPr>
            <a:r>
              <a:rPr lang="en-US" altLang="x-none" dirty="0">
                <a:ea typeface="ＭＳ Ｐゴシック" charset="-128"/>
              </a:rPr>
              <a:t>Focus on how the principles and techniques apply and adapt in real world:</a:t>
            </a:r>
          </a:p>
          <a:p>
            <a:pPr lvl="1">
              <a:buFont typeface="Courier New" panose="02070309020205020404" pitchFamily="49" charset="0"/>
              <a:buChar char="o"/>
            </a:pPr>
            <a:r>
              <a:rPr lang="en-US" altLang="x-none" dirty="0">
                <a:ea typeface="ＭＳ Ｐゴシック" charset="-128"/>
              </a:rPr>
              <a:t>real examples from the Internet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1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17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1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a:xfrm>
            <a:off x="533400" y="228600"/>
            <a:ext cx="8312150" cy="1146175"/>
          </a:xfrm>
        </p:spPr>
        <p:txBody>
          <a:bodyPr/>
          <a:lstStyle/>
          <a:p>
            <a:r>
              <a:rPr lang="en-US" altLang="x-none" sz="3200" dirty="0">
                <a:ea typeface="ＭＳ Ｐゴシック" charset="-128"/>
              </a:rPr>
              <a:t>Data Center Networks: </a:t>
            </a:r>
            <a:br>
              <a:rPr lang="en-US" altLang="x-none" sz="3200" dirty="0">
                <a:ea typeface="ＭＳ Ｐゴシック" charset="-128"/>
              </a:rPr>
            </a:br>
            <a:r>
              <a:rPr lang="en-US" altLang="x-none" sz="3200" dirty="0">
                <a:ea typeface="ＭＳ Ｐゴシック" charset="-128"/>
              </a:rPr>
              <a:t>Fat-tree Networks</a:t>
            </a:r>
          </a:p>
        </p:txBody>
      </p:sp>
      <p:sp>
        <p:nvSpPr>
          <p:cNvPr id="107522" name="Content Placeholder 5"/>
          <p:cNvSpPr>
            <a:spLocks noGrp="1"/>
          </p:cNvSpPr>
          <p:nvPr>
            <p:ph idx="1"/>
          </p:nvPr>
        </p:nvSpPr>
        <p:spPr>
          <a:xfrm>
            <a:off x="539750" y="1377950"/>
            <a:ext cx="8458200" cy="1524000"/>
          </a:xfrm>
        </p:spPr>
        <p:txBody>
          <a:bodyPr/>
          <a:lstStyle/>
          <a:p>
            <a:pPr>
              <a:buFont typeface="Wingdings" pitchFamily="2" charset="2"/>
              <a:buChar char="q"/>
            </a:pPr>
            <a:r>
              <a:rPr lang="en-US" altLang="x-none" sz="1800" dirty="0">
                <a:ea typeface="ＭＳ Ｐゴシック" charset="-128"/>
              </a:rPr>
              <a:t>K-</a:t>
            </a:r>
            <a:r>
              <a:rPr lang="en-US" altLang="x-none" sz="1800" dirty="0" err="1">
                <a:ea typeface="ＭＳ Ｐゴシック" charset="-128"/>
              </a:rPr>
              <a:t>ary</a:t>
            </a:r>
            <a:r>
              <a:rPr lang="en-US" altLang="x-none" sz="1800" dirty="0">
                <a:ea typeface="ＭＳ Ｐゴシック" charset="-128"/>
              </a:rPr>
              <a:t> fat tree: three-layer topology (edge, aggregation and core)</a:t>
            </a:r>
          </a:p>
          <a:p>
            <a:pPr lvl="1">
              <a:buFont typeface="Courier New" panose="02070309020205020404" pitchFamily="49" charset="0"/>
              <a:buChar char="o"/>
            </a:pPr>
            <a:r>
              <a:rPr lang="en-US" altLang="x-none" sz="1600" dirty="0">
                <a:ea typeface="ＭＳ Ｐゴシック" charset="-128"/>
              </a:rPr>
              <a:t>k pods w/ each pod consists of (k/2)</a:t>
            </a:r>
            <a:r>
              <a:rPr lang="en-US" altLang="x-none" sz="1600" baseline="30000" dirty="0">
                <a:ea typeface="ＭＳ Ｐゴシック" charset="-128"/>
              </a:rPr>
              <a:t>2</a:t>
            </a:r>
            <a:r>
              <a:rPr lang="en-US" altLang="x-none" sz="1600" dirty="0">
                <a:ea typeface="ＭＳ Ｐゴシック" charset="-128"/>
              </a:rPr>
              <a:t> servers &amp; 2 layers of k/2 k-port switches</a:t>
            </a:r>
          </a:p>
          <a:p>
            <a:pPr lvl="2"/>
            <a:r>
              <a:rPr lang="en-US" altLang="x-none" sz="1200" dirty="0">
                <a:ea typeface="ＭＳ Ｐゴシック" charset="-128"/>
              </a:rPr>
              <a:t>each edge switch connects to k/2 servers &amp; k/2 </a:t>
            </a:r>
            <a:r>
              <a:rPr lang="en-US" altLang="x-none" sz="1200" dirty="0" err="1">
                <a:ea typeface="ＭＳ Ｐゴシック" charset="-128"/>
              </a:rPr>
              <a:t>aggr</a:t>
            </a:r>
            <a:r>
              <a:rPr lang="en-US" altLang="x-none" sz="1200" dirty="0">
                <a:ea typeface="ＭＳ Ｐゴシック" charset="-128"/>
              </a:rPr>
              <a:t>. switches</a:t>
            </a:r>
          </a:p>
          <a:p>
            <a:pPr lvl="2"/>
            <a:r>
              <a:rPr lang="en-US" altLang="x-none" sz="1200" dirty="0">
                <a:ea typeface="ＭＳ Ｐゴシック" charset="-128"/>
              </a:rPr>
              <a:t>each </a:t>
            </a:r>
            <a:r>
              <a:rPr lang="en-US" altLang="x-none" sz="1200" dirty="0" err="1">
                <a:ea typeface="ＭＳ Ｐゴシック" charset="-128"/>
              </a:rPr>
              <a:t>aggr</a:t>
            </a:r>
            <a:r>
              <a:rPr lang="en-US" altLang="x-none" sz="1200" dirty="0">
                <a:ea typeface="ＭＳ Ｐゴシック" charset="-128"/>
              </a:rPr>
              <a:t>. switch connects to k/2 edge &amp; k/2 core switches</a:t>
            </a:r>
          </a:p>
          <a:p>
            <a:pPr lvl="1">
              <a:buFont typeface="Courier New" panose="02070309020205020404" pitchFamily="49" charset="0"/>
              <a:buChar char="o"/>
            </a:pPr>
            <a:r>
              <a:rPr lang="en-US" altLang="x-none" sz="1600" dirty="0">
                <a:ea typeface="ＭＳ Ｐゴシック" charset="-128"/>
              </a:rPr>
              <a:t>(k/2)</a:t>
            </a:r>
            <a:r>
              <a:rPr lang="en-US" altLang="x-none" sz="1600" baseline="30000" dirty="0">
                <a:ea typeface="ＭＳ Ｐゴシック" charset="-128"/>
              </a:rPr>
              <a:t>2</a:t>
            </a:r>
            <a:r>
              <a:rPr lang="en-US" altLang="x-none" sz="1600" dirty="0">
                <a:ea typeface="ＭＳ Ｐゴシック" charset="-128"/>
              </a:rPr>
              <a:t> core switches: each connects to k pods</a:t>
            </a:r>
          </a:p>
        </p:txBody>
      </p:sp>
      <p:sp>
        <p:nvSpPr>
          <p:cNvPr id="10752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9C84842-FBA1-1245-A479-03A926B5355D}" type="slidenum">
              <a:rPr lang="en-US" altLang="x-none" sz="1200">
                <a:latin typeface="Tahoma" charset="0"/>
              </a:rPr>
              <a:pPr/>
              <a:t>60</a:t>
            </a:fld>
            <a:endParaRPr lang="en-US" altLang="x-none" sz="1200">
              <a:latin typeface="Tahoma" charset="0"/>
            </a:endParaRPr>
          </a:p>
        </p:txBody>
      </p:sp>
      <p:pic>
        <p:nvPicPr>
          <p:cNvPr id="107524"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825750"/>
            <a:ext cx="9156700"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Rectangle 3"/>
          <p:cNvSpPr>
            <a:spLocks noChangeArrowheads="1"/>
          </p:cNvSpPr>
          <p:nvPr/>
        </p:nvSpPr>
        <p:spPr bwMode="auto">
          <a:xfrm>
            <a:off x="0" y="6525929"/>
            <a:ext cx="42751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dirty="0"/>
              <a:t>http://</a:t>
            </a:r>
            <a:r>
              <a:rPr lang="en-US" altLang="x-none" sz="1100" dirty="0" err="1"/>
              <a:t>www.cs.cornell.edu</a:t>
            </a:r>
            <a:r>
              <a:rPr lang="en-US" altLang="x-none" sz="1100" dirty="0"/>
              <a:t>/courses/cs5413/2014fa/lectures/08-fattree.pdf</a:t>
            </a:r>
          </a:p>
        </p:txBody>
      </p:sp>
      <p:sp>
        <p:nvSpPr>
          <p:cNvPr id="2" name="Rectangle 1"/>
          <p:cNvSpPr/>
          <p:nvPr/>
        </p:nvSpPr>
        <p:spPr>
          <a:xfrm>
            <a:off x="4231152" y="6173788"/>
            <a:ext cx="4676280" cy="646331"/>
          </a:xfrm>
          <a:prstGeom prst="rect">
            <a:avLst/>
          </a:prstGeom>
        </p:spPr>
        <p:txBody>
          <a:bodyPr wrap="none">
            <a:spAutoFit/>
          </a:bodyPr>
          <a:lstStyle/>
          <a:p>
            <a:pPr>
              <a:defRPr/>
            </a:pPr>
            <a:r>
              <a:rPr lang="en-US" sz="1800" kern="0" dirty="0">
                <a:solidFill>
                  <a:srgbClr val="000000"/>
                </a:solidFill>
                <a:latin typeface="Comic Sans MS" charset="0"/>
                <a:ea typeface="ＭＳ Ｐゴシック" charset="0"/>
                <a:cs typeface="ＭＳ Ｐゴシック" charset="0"/>
              </a:rPr>
              <a:t>Q: How large a network can k-</a:t>
            </a:r>
            <a:r>
              <a:rPr lang="en-US" sz="1800" kern="0" dirty="0" err="1">
                <a:solidFill>
                  <a:srgbClr val="000000"/>
                </a:solidFill>
                <a:latin typeface="Comic Sans MS" charset="0"/>
                <a:ea typeface="ＭＳ Ｐゴシック" charset="0"/>
                <a:cs typeface="ＭＳ Ｐゴシック" charset="0"/>
              </a:rPr>
              <a:t>ary</a:t>
            </a:r>
            <a:r>
              <a:rPr lang="en-US" sz="1800" kern="0" dirty="0">
                <a:solidFill>
                  <a:srgbClr val="000000"/>
                </a:solidFill>
                <a:latin typeface="Comic Sans MS" charset="0"/>
                <a:ea typeface="ＭＳ Ｐゴシック" charset="0"/>
                <a:cs typeface="ＭＳ Ｐゴシック" charset="0"/>
              </a:rPr>
              <a:t> support</a:t>
            </a:r>
            <a:br>
              <a:rPr lang="en-US" sz="1800" kern="0" dirty="0">
                <a:solidFill>
                  <a:srgbClr val="000000"/>
                </a:solidFill>
                <a:latin typeface="Comic Sans MS" charset="0"/>
                <a:ea typeface="ＭＳ Ｐゴシック" charset="0"/>
                <a:cs typeface="ＭＳ Ｐゴシック" charset="0"/>
              </a:rPr>
            </a:br>
            <a:r>
              <a:rPr lang="en-US" sz="1800" kern="0" dirty="0">
                <a:solidFill>
                  <a:srgbClr val="000000"/>
                </a:solidFill>
                <a:latin typeface="Comic Sans MS" charset="0"/>
                <a:ea typeface="ＭＳ Ｐゴシック" charset="0"/>
                <a:cs typeface="ＭＳ Ｐゴシック" charset="0"/>
              </a:rPr>
              <a:t>using k-port switches?</a:t>
            </a:r>
            <a:endParaRPr lang="en-US" sz="200" dirty="0">
              <a:ea typeface="ＭＳ Ｐゴシック" charset="0"/>
              <a:cs typeface="ＭＳ Ｐゴシック" charset="0"/>
            </a:endParaRPr>
          </a:p>
        </p:txBody>
      </p:sp>
    </p:spTree>
    <p:extLst>
      <p:ext uri="{BB962C8B-B14F-4D97-AF65-F5344CB8AC3E}">
        <p14:creationId xmlns:p14="http://schemas.microsoft.com/office/powerpoint/2010/main" val="5020012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p:txBody>
          <a:bodyPr/>
          <a:lstStyle/>
          <a:p>
            <a:r>
              <a:rPr lang="en-US" altLang="x-none" sz="3200">
                <a:ea typeface="ＭＳ Ｐゴシック" charset="-128"/>
              </a:rPr>
              <a:t>Data Center Networks</a:t>
            </a:r>
          </a:p>
        </p:txBody>
      </p:sp>
      <p:sp>
        <p:nvSpPr>
          <p:cNvPr id="109570" name="Content Placeholder 5"/>
          <p:cNvSpPr>
            <a:spLocks noGrp="1"/>
          </p:cNvSpPr>
          <p:nvPr>
            <p:ph idx="1"/>
          </p:nvPr>
        </p:nvSpPr>
        <p:spPr/>
        <p:txBody>
          <a:bodyPr/>
          <a:lstStyle/>
          <a:p>
            <a:pPr>
              <a:buFont typeface="Wingdings" pitchFamily="2" charset="2"/>
              <a:buChar char="q"/>
            </a:pPr>
            <a:r>
              <a:rPr lang="en-US" altLang="x-none" dirty="0">
                <a:ea typeface="ＭＳ Ｐゴシック" charset="-128"/>
              </a:rPr>
              <a:t>For example, Google Jupiter at 1 </a:t>
            </a:r>
            <a:r>
              <a:rPr lang="en-US" altLang="x-none" dirty="0" err="1">
                <a:ea typeface="ＭＳ Ｐゴシック" charset="-128"/>
              </a:rPr>
              <a:t>Pbits</a:t>
            </a:r>
            <a:r>
              <a:rPr lang="en-US" altLang="x-none" dirty="0">
                <a:ea typeface="ＭＳ Ｐゴシック" charset="-128"/>
              </a:rPr>
              <a:t>/sec bisection </a:t>
            </a:r>
            <a:r>
              <a:rPr lang="en-US" altLang="x-none" dirty="0" err="1">
                <a:ea typeface="ＭＳ Ｐゴシック" charset="-128"/>
              </a:rPr>
              <a:t>bw</a:t>
            </a:r>
            <a:r>
              <a:rPr lang="en-US" altLang="x-none" dirty="0">
                <a:ea typeface="ＭＳ Ｐゴシック" charset="-128"/>
              </a:rPr>
              <a:t>: 100,000 servers at 10G each</a:t>
            </a:r>
          </a:p>
        </p:txBody>
      </p:sp>
      <p:sp>
        <p:nvSpPr>
          <p:cNvPr id="10957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9DA07F2-A943-5A48-9F71-1CCD949CC10F}" type="slidenum">
              <a:rPr lang="en-US" altLang="x-none" sz="1200">
                <a:latin typeface="Tahoma" charset="0"/>
              </a:rPr>
              <a:pPr/>
              <a:t>61</a:t>
            </a:fld>
            <a:endParaRPr lang="en-US" altLang="x-none" sz="1200">
              <a:latin typeface="Tahoma" charset="0"/>
            </a:endParaRPr>
          </a:p>
        </p:txBody>
      </p:sp>
      <p:sp>
        <p:nvSpPr>
          <p:cNvPr id="109572" name="Rectangle 2"/>
          <p:cNvSpPr>
            <a:spLocks noChangeArrowheads="1"/>
          </p:cNvSpPr>
          <p:nvPr/>
        </p:nvSpPr>
        <p:spPr bwMode="auto">
          <a:xfrm>
            <a:off x="387350" y="6407150"/>
            <a:ext cx="36893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http://conferences.sigcomm.org/sigcomm/2015/pdf/papers/p183.pdf</a:t>
            </a:r>
          </a:p>
        </p:txBody>
      </p:sp>
      <p:pic>
        <p:nvPicPr>
          <p:cNvPr id="109573" name="Pictur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901950"/>
            <a:ext cx="915670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39750" y="6178550"/>
            <a:ext cx="5762625" cy="254000"/>
          </a:xfrm>
          <a:prstGeom prst="rect">
            <a:avLst/>
          </a:prstGeom>
        </p:spPr>
        <p:txBody>
          <a:bodyPr wrap="none">
            <a:spAutoFit/>
          </a:bodyPr>
          <a:lstStyle/>
          <a:p>
            <a:pPr algn="l">
              <a:defRPr/>
            </a:pPr>
            <a:r>
              <a:rPr lang="en-US" sz="1050" dirty="0">
                <a:ea typeface="ＭＳ Ｐゴシック" charset="0"/>
                <a:cs typeface="ＭＳ Ｐゴシック" charset="0"/>
              </a:rPr>
              <a:t>http://</a:t>
            </a:r>
            <a:r>
              <a:rPr lang="en-US" sz="1050" dirty="0" err="1">
                <a:ea typeface="ＭＳ Ｐゴシック" charset="0"/>
                <a:cs typeface="ＭＳ Ｐゴシック" charset="0"/>
              </a:rPr>
              <a:t>googlecloudplatform.blogspot.com</a:t>
            </a:r>
            <a:r>
              <a:rPr lang="en-US" sz="1050" dirty="0">
                <a:ea typeface="ＭＳ Ｐゴシック" charset="0"/>
                <a:cs typeface="ＭＳ Ｐゴシック" charset="0"/>
              </a:rPr>
              <a:t>/2015/06/A-Look-Inside-</a:t>
            </a:r>
            <a:r>
              <a:rPr lang="en-US" sz="1050" dirty="0" err="1">
                <a:ea typeface="ＭＳ Ｐゴシック" charset="0"/>
                <a:cs typeface="ＭＳ Ｐゴシック" charset="0"/>
              </a:rPr>
              <a:t>Googles</a:t>
            </a:r>
            <a:r>
              <a:rPr lang="en-US" sz="1050" dirty="0">
                <a:ea typeface="ＭＳ Ｐゴシック" charset="0"/>
                <a:cs typeface="ＭＳ Ｐゴシック" charset="0"/>
              </a:rPr>
              <a:t>-Data-Center-</a:t>
            </a:r>
            <a:r>
              <a:rPr lang="en-US" sz="1050" dirty="0" err="1">
                <a:ea typeface="ＭＳ Ｐゴシック" charset="0"/>
                <a:cs typeface="ＭＳ Ｐゴシック" charset="0"/>
              </a:rPr>
              <a:t>Networks.html</a:t>
            </a:r>
            <a:endParaRPr lang="en-US" sz="1050" dirty="0">
              <a:ea typeface="ＭＳ Ｐゴシック" charset="0"/>
              <a:cs typeface="ＭＳ Ｐゴシック" charset="0"/>
            </a:endParaRPr>
          </a:p>
        </p:txBody>
      </p:sp>
    </p:spTree>
    <p:extLst>
      <p:ext uri="{BB962C8B-B14F-4D97-AF65-F5344CB8AC3E}">
        <p14:creationId xmlns:p14="http://schemas.microsoft.com/office/powerpoint/2010/main" val="3192758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7"/>
          <p:cNvGrpSpPr>
            <a:grpSpLocks/>
          </p:cNvGrpSpPr>
          <p:nvPr/>
        </p:nvGrpSpPr>
        <p:grpSpPr bwMode="auto">
          <a:xfrm>
            <a:off x="7400925" y="4273550"/>
            <a:ext cx="1752600" cy="1219200"/>
            <a:chOff x="7245350" y="4273550"/>
            <a:chExt cx="1181100" cy="806450"/>
          </a:xfrm>
        </p:grpSpPr>
        <p:grpSp>
          <p:nvGrpSpPr>
            <p:cNvPr id="111930" name="Group 4"/>
            <p:cNvGrpSpPr>
              <a:grpSpLocks/>
            </p:cNvGrpSpPr>
            <p:nvPr/>
          </p:nvGrpSpPr>
          <p:grpSpPr bwMode="auto">
            <a:xfrm>
              <a:off x="7245350" y="4273550"/>
              <a:ext cx="1176862" cy="733003"/>
              <a:chOff x="628" y="1878"/>
              <a:chExt cx="833" cy="499"/>
            </a:xfrm>
          </p:grpSpPr>
          <p:sp>
            <p:nvSpPr>
              <p:cNvPr id="11194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49"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1"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2"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931" name="Group 14"/>
            <p:cNvGrpSpPr>
              <a:grpSpLocks/>
            </p:cNvGrpSpPr>
            <p:nvPr/>
          </p:nvGrpSpPr>
          <p:grpSpPr bwMode="auto">
            <a:xfrm>
              <a:off x="7245350" y="4341121"/>
              <a:ext cx="1181100" cy="738879"/>
              <a:chOff x="628" y="1876"/>
              <a:chExt cx="836" cy="503"/>
            </a:xfrm>
          </p:grpSpPr>
          <p:sp>
            <p:nvSpPr>
              <p:cNvPr id="111932"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3"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111934"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5"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111936"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7"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111938"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9"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111940"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1"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111942"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3"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111944"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5"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111946"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7"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1116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5B2CF76-05DC-CE4D-B0EF-DB3C813A80FA}" type="slidenum">
              <a:rPr lang="en-US" altLang="x-none" sz="1200">
                <a:latin typeface="Tahoma" charset="0"/>
              </a:rPr>
              <a:pPr/>
              <a:t>62</a:t>
            </a:fld>
            <a:endParaRPr lang="en-US" altLang="x-none" sz="1200">
              <a:latin typeface="Tahoma" charset="0"/>
            </a:endParaRPr>
          </a:p>
        </p:txBody>
      </p:sp>
      <p:graphicFrame>
        <p:nvGraphicFramePr>
          <p:cNvPr id="111619" name="Object 498"/>
          <p:cNvGraphicFramePr>
            <a:graphicFrameLocks noChangeAspect="1"/>
          </p:cNvGraphicFramePr>
          <p:nvPr/>
        </p:nvGraphicFramePr>
        <p:xfrm>
          <a:off x="12700" y="3740150"/>
          <a:ext cx="2224088" cy="1566863"/>
        </p:xfrm>
        <a:graphic>
          <a:graphicData uri="http://schemas.openxmlformats.org/presentationml/2006/ole">
            <mc:AlternateContent xmlns:mc="http://schemas.openxmlformats.org/markup-compatibility/2006">
              <mc:Choice xmlns:v="urn:schemas-microsoft-com:vml" Requires="v">
                <p:oleObj spid="_x0000_s133139" name="Photo Editor Photo" r:id="rId4" imgW="5668166" imgH="3990476" progId="MSPhotoEd.3">
                  <p:embed/>
                </p:oleObj>
              </mc:Choice>
              <mc:Fallback>
                <p:oleObj name="Photo Editor Photo" r:id="rId4" imgW="5668166" imgH="3990476" progId="MSPhotoEd.3">
                  <p:embed/>
                  <p:pic>
                    <p:nvPicPr>
                      <p:cNvPr id="111619"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74015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11620" name="Object 497"/>
          <p:cNvGraphicFramePr>
            <a:graphicFrameLocks noChangeAspect="1"/>
          </p:cNvGraphicFramePr>
          <p:nvPr/>
        </p:nvGraphicFramePr>
        <p:xfrm>
          <a:off x="387350" y="1987550"/>
          <a:ext cx="1804988" cy="1338263"/>
        </p:xfrm>
        <a:graphic>
          <a:graphicData uri="http://schemas.openxmlformats.org/presentationml/2006/ole">
            <mc:AlternateContent xmlns:mc="http://schemas.openxmlformats.org/markup-compatibility/2006">
              <mc:Choice xmlns:v="urn:schemas-microsoft-com:vml" Requires="v">
                <p:oleObj spid="_x0000_s133140" name="Photo Editor Photo" r:id="rId6" imgW="3761905" imgH="2790476" progId="MSPhotoEd.3">
                  <p:embed/>
                </p:oleObj>
              </mc:Choice>
              <mc:Fallback>
                <p:oleObj name="Photo Editor Photo" r:id="rId6" imgW="3761905" imgH="2790476" progId="MSPhotoEd.3">
                  <p:embed/>
                  <p:pic>
                    <p:nvPicPr>
                      <p:cNvPr id="11162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98755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111621" name="Group 3"/>
          <p:cNvGrpSpPr>
            <a:grpSpLocks/>
          </p:cNvGrpSpPr>
          <p:nvPr/>
        </p:nvGrpSpPr>
        <p:grpSpPr bwMode="auto">
          <a:xfrm>
            <a:off x="7975600" y="2378075"/>
            <a:ext cx="1181100" cy="806450"/>
            <a:chOff x="1372" y="240"/>
            <a:chExt cx="836" cy="549"/>
          </a:xfrm>
        </p:grpSpPr>
        <p:grpSp>
          <p:nvGrpSpPr>
            <p:cNvPr id="111755" name="Group 4"/>
            <p:cNvGrpSpPr>
              <a:grpSpLocks/>
            </p:cNvGrpSpPr>
            <p:nvPr/>
          </p:nvGrpSpPr>
          <p:grpSpPr bwMode="auto">
            <a:xfrm>
              <a:off x="1372" y="240"/>
              <a:ext cx="833" cy="499"/>
              <a:chOff x="628" y="1878"/>
              <a:chExt cx="833" cy="499"/>
            </a:xfrm>
          </p:grpSpPr>
          <p:sp>
            <p:nvSpPr>
              <p:cNvPr id="11192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2"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3"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4"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5"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6"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7"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56" name="Group 14"/>
            <p:cNvGrpSpPr>
              <a:grpSpLocks/>
            </p:cNvGrpSpPr>
            <p:nvPr/>
          </p:nvGrpSpPr>
          <p:grpSpPr bwMode="auto">
            <a:xfrm>
              <a:off x="1372" y="286"/>
              <a:ext cx="836" cy="503"/>
              <a:chOff x="628" y="1876"/>
              <a:chExt cx="836" cy="503"/>
            </a:xfrm>
          </p:grpSpPr>
          <p:sp>
            <p:nvSpPr>
              <p:cNvPr id="111905"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6"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111907"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8"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111909"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0"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111911"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2"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111913"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4"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111915"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6"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111917"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8"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111919"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20"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111757"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758" name="Group 32"/>
            <p:cNvGrpSpPr>
              <a:grpSpLocks/>
            </p:cNvGrpSpPr>
            <p:nvPr/>
          </p:nvGrpSpPr>
          <p:grpSpPr bwMode="auto">
            <a:xfrm>
              <a:off x="1927" y="332"/>
              <a:ext cx="171" cy="169"/>
              <a:chOff x="1179" y="1966"/>
              <a:chExt cx="171" cy="169"/>
            </a:xfrm>
          </p:grpSpPr>
          <p:sp>
            <p:nvSpPr>
              <p:cNvPr id="111885"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86"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887"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8"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9"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0"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891"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2"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893"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4"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95"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9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97"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8"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99"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0"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11901"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2"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11903"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0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59" name="Group 53"/>
            <p:cNvGrpSpPr>
              <a:grpSpLocks/>
            </p:cNvGrpSpPr>
            <p:nvPr/>
          </p:nvGrpSpPr>
          <p:grpSpPr bwMode="auto">
            <a:xfrm>
              <a:off x="1971" y="370"/>
              <a:ext cx="94" cy="56"/>
              <a:chOff x="1223" y="2004"/>
              <a:chExt cx="94" cy="56"/>
            </a:xfrm>
          </p:grpSpPr>
          <p:grpSp>
            <p:nvGrpSpPr>
              <p:cNvPr id="111858" name="Group 54"/>
              <p:cNvGrpSpPr>
                <a:grpSpLocks/>
              </p:cNvGrpSpPr>
              <p:nvPr/>
            </p:nvGrpSpPr>
            <p:grpSpPr bwMode="auto">
              <a:xfrm>
                <a:off x="1223" y="2004"/>
                <a:ext cx="93" cy="56"/>
                <a:chOff x="1223" y="2004"/>
                <a:chExt cx="93" cy="56"/>
              </a:xfrm>
            </p:grpSpPr>
            <p:sp>
              <p:nvSpPr>
                <p:cNvPr id="11187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8"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9"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0"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1"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2"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3"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4"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859" name="Group 64"/>
              <p:cNvGrpSpPr>
                <a:grpSpLocks/>
              </p:cNvGrpSpPr>
              <p:nvPr/>
            </p:nvGrpSpPr>
            <p:grpSpPr bwMode="auto">
              <a:xfrm>
                <a:off x="1223" y="2004"/>
                <a:ext cx="94" cy="56"/>
                <a:chOff x="1223" y="2004"/>
                <a:chExt cx="94" cy="56"/>
              </a:xfrm>
            </p:grpSpPr>
            <p:sp>
              <p:nvSpPr>
                <p:cNvPr id="111860"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1"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111862"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3"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111864"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5"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111866"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7"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111868"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9"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111870"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1"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111872"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3"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111874"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5"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111760" name="Group 81"/>
            <p:cNvGrpSpPr>
              <a:grpSpLocks/>
            </p:cNvGrpSpPr>
            <p:nvPr/>
          </p:nvGrpSpPr>
          <p:grpSpPr bwMode="auto">
            <a:xfrm>
              <a:off x="1709" y="533"/>
              <a:ext cx="169" cy="168"/>
              <a:chOff x="961" y="2167"/>
              <a:chExt cx="169" cy="168"/>
            </a:xfrm>
          </p:grpSpPr>
          <p:sp>
            <p:nvSpPr>
              <p:cNvPr id="111838"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39"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840"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1"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2"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3"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844"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5"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846"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7"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48"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9"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50"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1"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52"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3"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111854"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5"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111856"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57"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1" name="Group 102"/>
            <p:cNvGrpSpPr>
              <a:grpSpLocks/>
            </p:cNvGrpSpPr>
            <p:nvPr/>
          </p:nvGrpSpPr>
          <p:grpSpPr bwMode="auto">
            <a:xfrm>
              <a:off x="1753" y="571"/>
              <a:ext cx="93" cy="56"/>
              <a:chOff x="1005" y="2205"/>
              <a:chExt cx="93" cy="56"/>
            </a:xfrm>
          </p:grpSpPr>
          <p:grpSp>
            <p:nvGrpSpPr>
              <p:cNvPr id="111811" name="Group 103"/>
              <p:cNvGrpSpPr>
                <a:grpSpLocks/>
              </p:cNvGrpSpPr>
              <p:nvPr/>
            </p:nvGrpSpPr>
            <p:grpSpPr bwMode="auto">
              <a:xfrm>
                <a:off x="1005" y="2205"/>
                <a:ext cx="93" cy="56"/>
                <a:chOff x="1005" y="2205"/>
                <a:chExt cx="93" cy="56"/>
              </a:xfrm>
            </p:grpSpPr>
            <p:sp>
              <p:nvSpPr>
                <p:cNvPr id="11182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0"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2"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3"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4"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5"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6"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7"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812" name="Group 113"/>
              <p:cNvGrpSpPr>
                <a:grpSpLocks/>
              </p:cNvGrpSpPr>
              <p:nvPr/>
            </p:nvGrpSpPr>
            <p:grpSpPr bwMode="auto">
              <a:xfrm>
                <a:off x="1005" y="2205"/>
                <a:ext cx="93" cy="56"/>
                <a:chOff x="1005" y="2205"/>
                <a:chExt cx="93" cy="56"/>
              </a:xfrm>
            </p:grpSpPr>
            <p:sp>
              <p:nvSpPr>
                <p:cNvPr id="111813"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4"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111815"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6"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111817"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8"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111819"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0"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111821"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2"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111823"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4"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111825"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6"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111827"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8"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111762" name="Group 130"/>
            <p:cNvGrpSpPr>
              <a:grpSpLocks/>
            </p:cNvGrpSpPr>
            <p:nvPr/>
          </p:nvGrpSpPr>
          <p:grpSpPr bwMode="auto">
            <a:xfrm>
              <a:off x="1523" y="332"/>
              <a:ext cx="170" cy="169"/>
              <a:chOff x="775" y="1966"/>
              <a:chExt cx="170" cy="169"/>
            </a:xfrm>
          </p:grpSpPr>
          <p:sp>
            <p:nvSpPr>
              <p:cNvPr id="111791"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2"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793"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4"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5"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6"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797"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8"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799"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0"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01"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0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03"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4"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05"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6"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11807"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8"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11809"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1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3" name="Group 151"/>
            <p:cNvGrpSpPr>
              <a:grpSpLocks/>
            </p:cNvGrpSpPr>
            <p:nvPr/>
          </p:nvGrpSpPr>
          <p:grpSpPr bwMode="auto">
            <a:xfrm>
              <a:off x="1568" y="370"/>
              <a:ext cx="92" cy="56"/>
              <a:chOff x="820" y="2004"/>
              <a:chExt cx="92" cy="56"/>
            </a:xfrm>
          </p:grpSpPr>
          <p:grpSp>
            <p:nvGrpSpPr>
              <p:cNvPr id="111764" name="Group 152"/>
              <p:cNvGrpSpPr>
                <a:grpSpLocks/>
              </p:cNvGrpSpPr>
              <p:nvPr/>
            </p:nvGrpSpPr>
            <p:grpSpPr bwMode="auto">
              <a:xfrm>
                <a:off x="820" y="2004"/>
                <a:ext cx="92" cy="56"/>
                <a:chOff x="820" y="2004"/>
                <a:chExt cx="92" cy="56"/>
              </a:xfrm>
            </p:grpSpPr>
            <p:sp>
              <p:nvSpPr>
                <p:cNvPr id="111782"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4"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5"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7"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8"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9"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0"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5" name="Group 162"/>
              <p:cNvGrpSpPr>
                <a:grpSpLocks/>
              </p:cNvGrpSpPr>
              <p:nvPr/>
            </p:nvGrpSpPr>
            <p:grpSpPr bwMode="auto">
              <a:xfrm>
                <a:off x="820" y="2004"/>
                <a:ext cx="92" cy="56"/>
                <a:chOff x="820" y="2004"/>
                <a:chExt cx="92" cy="56"/>
              </a:xfrm>
            </p:grpSpPr>
            <p:sp>
              <p:nvSpPr>
                <p:cNvPr id="111766"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67"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111768"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69"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111770"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1"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111772"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3"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111774"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5"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111776"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7"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111778"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9"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111780"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81"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111622" name="Group 356"/>
          <p:cNvGrpSpPr>
            <a:grpSpLocks/>
          </p:cNvGrpSpPr>
          <p:nvPr/>
        </p:nvGrpSpPr>
        <p:grpSpPr bwMode="auto">
          <a:xfrm>
            <a:off x="2138363" y="2636838"/>
            <a:ext cx="1803400" cy="1625600"/>
            <a:chOff x="1358" y="1894"/>
            <a:chExt cx="2981" cy="1793"/>
          </a:xfrm>
        </p:grpSpPr>
        <p:sp>
          <p:nvSpPr>
            <p:cNvPr id="111746"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7"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8"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9"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0"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1"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2"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3"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4"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23" name="Group 366"/>
          <p:cNvGrpSpPr>
            <a:grpSpLocks/>
          </p:cNvGrpSpPr>
          <p:nvPr/>
        </p:nvGrpSpPr>
        <p:grpSpPr bwMode="auto">
          <a:xfrm>
            <a:off x="3868738" y="2730500"/>
            <a:ext cx="2414587" cy="1681163"/>
            <a:chOff x="1358" y="1894"/>
            <a:chExt cx="2981" cy="1793"/>
          </a:xfrm>
        </p:grpSpPr>
        <p:sp>
          <p:nvSpPr>
            <p:cNvPr id="111737"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38"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39"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0"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1"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2"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4"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5"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24" name="Group 376"/>
          <p:cNvGrpSpPr>
            <a:grpSpLocks/>
          </p:cNvGrpSpPr>
          <p:nvPr/>
        </p:nvGrpSpPr>
        <p:grpSpPr bwMode="auto">
          <a:xfrm>
            <a:off x="3902075" y="2760663"/>
            <a:ext cx="2393950" cy="1709737"/>
            <a:chOff x="1358" y="1886"/>
            <a:chExt cx="2989" cy="1810"/>
          </a:xfrm>
        </p:grpSpPr>
        <p:sp>
          <p:nvSpPr>
            <p:cNvPr id="111721"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2"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723"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4"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725"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6"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727"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8"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729"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0"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731"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2"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733"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4"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735"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6"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111625" name="Group 393"/>
          <p:cNvGrpSpPr>
            <a:grpSpLocks/>
          </p:cNvGrpSpPr>
          <p:nvPr/>
        </p:nvGrpSpPr>
        <p:grpSpPr bwMode="auto">
          <a:xfrm>
            <a:off x="2138363" y="2636838"/>
            <a:ext cx="1803400" cy="1654175"/>
            <a:chOff x="1358" y="1886"/>
            <a:chExt cx="2989" cy="1810"/>
          </a:xfrm>
        </p:grpSpPr>
        <p:sp>
          <p:nvSpPr>
            <p:cNvPr id="111705"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06"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707"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08"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709"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0"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711"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2"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713"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4"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715"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6"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717"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8"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719"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0"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91147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18770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4639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18770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41788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311626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22897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17182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50202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311626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94493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55758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28295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79888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40" name="Picture 42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25675" y="280035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4639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42" name="Picture 426"/>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6350" y="33305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3" name="Picture 42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925" y="30908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4" name="Picture 42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65450" y="380682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5" name="Picture 429"/>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75150" y="384016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6" name="Picture 430"/>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92625" y="339248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7" name="Picture 4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95850" y="301942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8" name="Picture 43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03863" y="316706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9" name="Picture 43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48288" y="38846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50" name="Picture 43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2450" y="347980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51" name="Text Box 435"/>
          <p:cNvSpPr txBox="1">
            <a:spLocks noChangeArrowheads="1"/>
          </p:cNvSpPr>
          <p:nvPr/>
        </p:nvSpPr>
        <p:spPr bwMode="auto">
          <a:xfrm>
            <a:off x="4616450" y="2173288"/>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600">
                <a:latin typeface="Arial" charset="0"/>
              </a:rPr>
              <a:t>Backbone</a:t>
            </a:r>
            <a:r>
              <a:rPr lang="en-US" altLang="zh-CN" sz="1600">
                <a:latin typeface="Arial" charset="0"/>
              </a:rPr>
              <a:t> ISP</a:t>
            </a:r>
            <a:endParaRPr lang="en-US" altLang="x-none" sz="1600">
              <a:latin typeface="Arial" charset="0"/>
            </a:endParaRPr>
          </a:p>
        </p:txBody>
      </p:sp>
      <p:sp>
        <p:nvSpPr>
          <p:cNvPr id="111652" name="Text Box 436"/>
          <p:cNvSpPr txBox="1">
            <a:spLocks noChangeArrowheads="1"/>
          </p:cNvSpPr>
          <p:nvPr/>
        </p:nvSpPr>
        <p:spPr bwMode="auto">
          <a:xfrm>
            <a:off x="2941638" y="220027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ISP</a:t>
            </a:r>
          </a:p>
        </p:txBody>
      </p:sp>
      <p:pic>
        <p:nvPicPr>
          <p:cNvPr id="111653" name="Picture 43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68738" y="318928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11654" name="Group 439"/>
          <p:cNvGrpSpPr>
            <a:grpSpLocks/>
          </p:cNvGrpSpPr>
          <p:nvPr/>
        </p:nvGrpSpPr>
        <p:grpSpPr bwMode="auto">
          <a:xfrm>
            <a:off x="6310313" y="2654300"/>
            <a:ext cx="1803400" cy="1627188"/>
            <a:chOff x="1358" y="1894"/>
            <a:chExt cx="2981" cy="1793"/>
          </a:xfrm>
        </p:grpSpPr>
        <p:sp>
          <p:nvSpPr>
            <p:cNvPr id="111696"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7"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8"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9"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1"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2"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3"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4"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55" name="Group 449"/>
          <p:cNvGrpSpPr>
            <a:grpSpLocks/>
          </p:cNvGrpSpPr>
          <p:nvPr/>
        </p:nvGrpSpPr>
        <p:grpSpPr bwMode="auto">
          <a:xfrm>
            <a:off x="6310313" y="2654300"/>
            <a:ext cx="1803400" cy="1655763"/>
            <a:chOff x="1358" y="1886"/>
            <a:chExt cx="2989" cy="1810"/>
          </a:xfrm>
        </p:grpSpPr>
        <p:sp>
          <p:nvSpPr>
            <p:cNvPr id="111680"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1"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682"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3"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684"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5"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686"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7"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688"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9"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690"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1"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692"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3"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694"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5"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20675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4829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20675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87032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48297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61" name="Picture 47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18300" y="33496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2" name="Picture 47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137400" y="382587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63" name="Text Box 473"/>
          <p:cNvSpPr txBox="1">
            <a:spLocks noChangeArrowheads="1"/>
          </p:cNvSpPr>
          <p:nvPr/>
        </p:nvSpPr>
        <p:spPr bwMode="auto">
          <a:xfrm>
            <a:off x="7158038" y="213995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400">
                <a:latin typeface="Arial" charset="0"/>
              </a:rPr>
              <a:t>ISP</a:t>
            </a:r>
            <a:endParaRPr lang="en-US" altLang="x-none" sz="1400">
              <a:latin typeface="Arial" charset="0"/>
            </a:endParaRPr>
          </a:p>
        </p:txBody>
      </p:sp>
      <p:pic>
        <p:nvPicPr>
          <p:cNvPr id="111664" name="Picture 47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81713" y="357028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5" name="Picture 47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12088" y="382587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88766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67" name="Picture 47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69225" y="280035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8" name="Picture 47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0288" y="31099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9" name="Picture 437"/>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65325" y="35718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70" name="Rectangle 479"/>
          <p:cNvSpPr>
            <a:spLocks noGrp="1" noChangeArrowheads="1"/>
          </p:cNvSpPr>
          <p:nvPr>
            <p:ph type="title"/>
          </p:nvPr>
        </p:nvSpPr>
        <p:spPr>
          <a:xfrm>
            <a:off x="463550" y="387350"/>
            <a:ext cx="8382000" cy="728663"/>
          </a:xfrm>
        </p:spPr>
        <p:txBody>
          <a:bodyPr anchor="t"/>
          <a:lstStyle/>
          <a:p>
            <a:r>
              <a:rPr lang="en-US" altLang="x-none" sz="3200">
                <a:ea typeface="ＭＳ Ｐゴシック" charset="-128"/>
              </a:rPr>
              <a:t>Recall: Internet Physical Infrastructure</a:t>
            </a:r>
          </a:p>
        </p:txBody>
      </p:sp>
      <p:sp>
        <p:nvSpPr>
          <p:cNvPr id="111671" name="Rectangle 492"/>
          <p:cNvSpPr>
            <a:spLocks noGrp="1" noChangeArrowheads="1"/>
          </p:cNvSpPr>
          <p:nvPr>
            <p:ph type="body" idx="1"/>
          </p:nvPr>
        </p:nvSpPr>
        <p:spPr>
          <a:xfrm>
            <a:off x="768350" y="130175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ＭＳ Ｐゴシック" charset="-128"/>
              </a:rPr>
              <a:t>a</a:t>
            </a:r>
            <a:r>
              <a:rPr lang="en-US" altLang="x-none" sz="2000" dirty="0">
                <a:ea typeface="ＭＳ Ｐゴシック" charset="-128"/>
              </a:rPr>
              <a:t>ccess, e.g.,</a:t>
            </a:r>
          </a:p>
          <a:p>
            <a:pPr lvl="1">
              <a:lnSpc>
                <a:spcPct val="90000"/>
              </a:lnSpc>
              <a:buFont typeface="Courier New" panose="02070309020205020404" pitchFamily="49" charset="0"/>
              <a:buChar char="o"/>
            </a:pPr>
            <a:r>
              <a:rPr lang="en-US" altLang="x-none" sz="1600" dirty="0">
                <a:ea typeface="ＭＳ Ｐゴシック" charset="-128"/>
              </a:rPr>
              <a:t>Cable, Fiber, DSL, </a:t>
            </a:r>
            <a:r>
              <a:rPr lang="en-US" altLang="zh-CN" sz="1600" dirty="0">
                <a:ea typeface="ＭＳ Ｐゴシック" charset="-128"/>
              </a:rPr>
              <a:t>Wireless</a:t>
            </a:r>
            <a:endParaRPr lang="en-US" altLang="x-none" sz="1600" dirty="0">
              <a:ea typeface="ＭＳ Ｐゴシック" charset="-128"/>
            </a:endParaRPr>
          </a:p>
        </p:txBody>
      </p:sp>
      <p:sp>
        <p:nvSpPr>
          <p:cNvPr id="111672" name="Rectangle 495"/>
          <p:cNvSpPr>
            <a:spLocks noChangeArrowheads="1"/>
          </p:cNvSpPr>
          <p:nvPr/>
        </p:nvSpPr>
        <p:spPr bwMode="auto">
          <a:xfrm>
            <a:off x="387350" y="5416550"/>
            <a:ext cx="2743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latin typeface="Comic Sans MS" charset="0"/>
              </a:rPr>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Ethernet, Wireless</a:t>
            </a:r>
          </a:p>
        </p:txBody>
      </p:sp>
      <p:sp>
        <p:nvSpPr>
          <p:cNvPr id="111673" name="Rectangle 500"/>
          <p:cNvSpPr>
            <a:spLocks noChangeArrowheads="1"/>
          </p:cNvSpPr>
          <p:nvPr/>
        </p:nvSpPr>
        <p:spPr bwMode="auto">
          <a:xfrm>
            <a:off x="3892550" y="465455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The Internet is a </a:t>
            </a:r>
            <a:br>
              <a:rPr lang="en-US" altLang="zh-CN" sz="2400" dirty="0">
                <a:latin typeface="Comic Sans MS" charset="0"/>
              </a:rPr>
            </a:br>
            <a:r>
              <a:rPr lang="en-US" altLang="zh-CN" sz="2400" dirty="0">
                <a:latin typeface="Comic Sans MS" charset="0"/>
              </a:rPr>
              <a:t>network of networks</a:t>
            </a:r>
          </a:p>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Each individually administrated network is called an Autonomous System (AS)</a:t>
            </a:r>
          </a:p>
        </p:txBody>
      </p:sp>
      <p:pic>
        <p:nvPicPr>
          <p:cNvPr id="111675" name="Picture 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26350" y="457835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1676" name="Straight Connector 2"/>
          <p:cNvCxnSpPr>
            <a:cxnSpLocks noChangeShapeType="1"/>
            <a:endCxn id="111640" idx="0"/>
          </p:cNvCxnSpPr>
          <p:nvPr/>
        </p:nvCxnSpPr>
        <p:spPr bwMode="auto">
          <a:xfrm>
            <a:off x="2216150" y="2520950"/>
            <a:ext cx="192088" cy="279400"/>
          </a:xfrm>
          <a:prstGeom prst="line">
            <a:avLst/>
          </a:prstGeom>
          <a:noFill/>
          <a:ln w="12700">
            <a:solidFill>
              <a:schemeClr val="tx1"/>
            </a:solidFill>
            <a:round/>
            <a:headEnd/>
            <a:tailEnd/>
          </a:ln>
        </p:spPr>
      </p:cxnSp>
      <p:cxnSp>
        <p:nvCxnSpPr>
          <p:cNvPr id="111677" name="Straight Connector 5"/>
          <p:cNvCxnSpPr>
            <a:cxnSpLocks noChangeShapeType="1"/>
            <a:endCxn id="111669" idx="1"/>
          </p:cNvCxnSpPr>
          <p:nvPr/>
        </p:nvCxnSpPr>
        <p:spPr bwMode="auto">
          <a:xfrm flipV="1">
            <a:off x="1682750" y="3703638"/>
            <a:ext cx="282575" cy="36512"/>
          </a:xfrm>
          <a:prstGeom prst="line">
            <a:avLst/>
          </a:prstGeom>
          <a:noFill/>
          <a:ln w="12700">
            <a:solidFill>
              <a:schemeClr val="tx1"/>
            </a:solidFill>
            <a:round/>
            <a:headEnd/>
            <a:tailEnd/>
          </a:ln>
        </p:spPr>
      </p:cxnSp>
      <p:cxnSp>
        <p:nvCxnSpPr>
          <p:cNvPr id="111678" name="Straight Connector 9"/>
          <p:cNvCxnSpPr>
            <a:cxnSpLocks noChangeShapeType="1"/>
            <a:stCxn id="111665" idx="3"/>
          </p:cNvCxnSpPr>
          <p:nvPr/>
        </p:nvCxnSpPr>
        <p:spPr bwMode="auto">
          <a:xfrm>
            <a:off x="8178800" y="3957638"/>
            <a:ext cx="209550" cy="773112"/>
          </a:xfrm>
          <a:prstGeom prst="line">
            <a:avLst/>
          </a:prstGeom>
          <a:noFill/>
          <a:ln w="12700">
            <a:solidFill>
              <a:schemeClr val="tx1"/>
            </a:solidFill>
            <a:round/>
            <a:headEnd/>
            <a:tailEnd/>
          </a:ln>
        </p:spPr>
      </p:cxnSp>
      <p:sp>
        <p:nvSpPr>
          <p:cNvPr id="111679" name="Rectangle 10"/>
          <p:cNvSpPr>
            <a:spLocks noChangeArrowheads="1"/>
          </p:cNvSpPr>
          <p:nvPr/>
        </p:nvSpPr>
        <p:spPr bwMode="auto">
          <a:xfrm>
            <a:off x="7878763" y="511175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solidFill>
                  <a:srgbClr val="000000"/>
                </a:solidFill>
                <a:latin typeface="Arial" charset="0"/>
              </a:rPr>
              <a:t>data center</a:t>
            </a:r>
            <a:endParaRPr lang="en-US" altLang="x-none" sz="400"/>
          </a:p>
        </p:txBody>
      </p:sp>
    </p:spTree>
    <p:extLst>
      <p:ext uri="{BB962C8B-B14F-4D97-AF65-F5344CB8AC3E}">
        <p14:creationId xmlns:p14="http://schemas.microsoft.com/office/powerpoint/2010/main" val="20540053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AE89581A-6E70-2F44-AC82-71D10E305F1C}" type="slidenum">
              <a:rPr lang="en-US" altLang="x-none" sz="1200">
                <a:latin typeface="Tahoma" charset="0"/>
              </a:rPr>
              <a:pPr/>
              <a:t>63</a:t>
            </a:fld>
            <a:endParaRPr lang="en-US" altLang="x-none" sz="1200">
              <a:latin typeface="Tahoma" charset="0"/>
            </a:endParaRPr>
          </a:p>
        </p:txBody>
      </p:sp>
      <p:sp>
        <p:nvSpPr>
          <p:cNvPr id="113666" name="Rectangle 2"/>
          <p:cNvSpPr>
            <a:spLocks noGrp="1" noChangeArrowheads="1"/>
          </p:cNvSpPr>
          <p:nvPr>
            <p:ph type="title"/>
          </p:nvPr>
        </p:nvSpPr>
        <p:spPr/>
        <p:txBody>
          <a:bodyPr/>
          <a:lstStyle/>
          <a:p>
            <a:r>
              <a:rPr lang="en-US" altLang="x-none" sz="3200">
                <a:ea typeface="ＭＳ Ｐゴシック" charset="-128"/>
              </a:rPr>
              <a:t>Yale </a:t>
            </a:r>
            <a:r>
              <a:rPr lang="en-US" altLang="zh-CN" sz="3200">
                <a:ea typeface="ＭＳ Ｐゴシック" charset="-128"/>
              </a:rPr>
              <a:t>Internet Connection</a:t>
            </a:r>
            <a:endParaRPr lang="en-US" altLang="x-none" sz="3200">
              <a:ea typeface="ＭＳ Ｐゴシック" charset="-128"/>
            </a:endParaRPr>
          </a:p>
        </p:txBody>
      </p:sp>
      <p:sp>
        <p:nvSpPr>
          <p:cNvPr id="113667" name="Rectangle 3"/>
          <p:cNvSpPr>
            <a:spLocks noGrp="1" noChangeArrowheads="1"/>
          </p:cNvSpPr>
          <p:nvPr>
            <p:ph type="body" idx="1"/>
          </p:nvPr>
        </p:nvSpPr>
        <p:spPr>
          <a:xfrm>
            <a:off x="539750" y="1530350"/>
            <a:ext cx="8382000" cy="4656138"/>
          </a:xfrm>
        </p:spPr>
        <p:txBody>
          <a:bodyPr/>
          <a:lstStyle/>
          <a:p>
            <a:pPr marL="0" indent="0">
              <a:lnSpc>
                <a:spcPct val="80000"/>
              </a:lnSpc>
              <a:buFont typeface="ZapfDingbats" charset="0"/>
              <a:buNone/>
            </a:pPr>
            <a:endParaRPr lang="en-US" altLang="zh-CN" sz="800" dirty="0">
              <a:ea typeface="ＭＳ Ｐゴシック" charset="-128"/>
            </a:endParaRPr>
          </a:p>
          <a:p>
            <a:pPr marL="0" indent="0">
              <a:lnSpc>
                <a:spcPct val="80000"/>
              </a:lnSpc>
              <a:buFont typeface="ZapfDingbats" charset="0"/>
              <a:buNone/>
            </a:pPr>
            <a:r>
              <a:rPr lang="en-US" altLang="x-none" sz="1400" dirty="0">
                <a:ea typeface="ＭＳ Ｐゴシック" charset="-128"/>
              </a:rPr>
              <a:t>traceroute </a:t>
            </a:r>
            <a:r>
              <a:rPr lang="en-US" altLang="x-none" sz="1400" dirty="0">
                <a:ea typeface="ＭＳ Ｐゴシック" charset="-128"/>
                <a:hlinkClick r:id="rId3"/>
              </a:rPr>
              <a:t>www.tsinghua.edu.cn</a:t>
            </a:r>
            <a:endParaRPr lang="en-US" altLang="x-none" sz="1400" dirty="0">
              <a:ea typeface="ＭＳ Ｐゴシック" charset="-128"/>
            </a:endParaRPr>
          </a:p>
          <a:p>
            <a:pPr marL="0" indent="0">
              <a:buNone/>
            </a:pPr>
            <a:r>
              <a:rPr lang="sk-SK" altLang="x-none" sz="1400" dirty="0">
                <a:ea typeface="ＭＳ Ｐゴシック" charset="-128"/>
              </a:rPr>
              <a:t> 1  </a:t>
            </a:r>
            <a:r>
              <a:rPr lang="sk-SK" altLang="x-none" sz="1400" dirty="0" err="1">
                <a:ea typeface="ＭＳ Ｐゴシック" charset="-128"/>
              </a:rPr>
              <a:t>college.net.yale.internal</a:t>
            </a:r>
            <a:r>
              <a:rPr lang="sk-SK" altLang="x-none" sz="1400" dirty="0">
                <a:ea typeface="ＭＳ Ｐゴシック" charset="-128"/>
              </a:rPr>
              <a:t> (172.28.201.65)  1.440 ms  1.227 ms  1.453 ms </a:t>
            </a:r>
          </a:p>
          <a:p>
            <a:pPr marL="0" indent="0">
              <a:buNone/>
            </a:pPr>
            <a:r>
              <a:rPr lang="sk-SK" altLang="x-none" sz="1400" dirty="0">
                <a:ea typeface="ＭＳ Ｐゴシック" charset="-128"/>
              </a:rPr>
              <a:t> 2  10.1.1.13 (10.1.1.13)  1.359 ms  1.153 ms  1.173 ms </a:t>
            </a:r>
            <a:br>
              <a:rPr lang="sk-SK" altLang="x-none" sz="1400" dirty="0">
                <a:ea typeface="ＭＳ Ｐゴシック" charset="-128"/>
              </a:rPr>
            </a:br>
            <a:r>
              <a:rPr lang="sk-SK" altLang="x-none" sz="1400" dirty="0">
                <a:ea typeface="ＭＳ Ｐゴシック" charset="-128"/>
              </a:rPr>
              <a:t> 3  level3-10g-asr.net.yale.internal (10.1.4.40)  2.786 ms  6.110 ms  2.547 ms </a:t>
            </a:r>
            <a:br>
              <a:rPr lang="sk-SK" altLang="x-none" sz="1400" dirty="0">
                <a:ea typeface="ＭＳ Ｐゴシック" charset="-128"/>
              </a:rPr>
            </a:br>
            <a:r>
              <a:rPr lang="sk-SK" altLang="x-none" sz="1400" dirty="0">
                <a:ea typeface="ＭＳ Ｐゴシック" charset="-128"/>
              </a:rPr>
              <a:t> 4  cen-10g-yale.net.yale.internal (10.1.3.102)  2.646 ms  3.242 ms  2.576 ms </a:t>
            </a:r>
            <a:br>
              <a:rPr lang="sk-SK" altLang="x-none" sz="1400" dirty="0">
                <a:ea typeface="ＭＳ Ｐゴシック" charset="-128"/>
              </a:rPr>
            </a:br>
            <a:r>
              <a:rPr lang="sk-SK" altLang="x-none" sz="1400" dirty="0">
                <a:ea typeface="ＭＳ Ｐゴシック" charset="-128"/>
              </a:rPr>
              <a:t> 5  * * * </a:t>
            </a:r>
            <a:br>
              <a:rPr lang="sk-SK" altLang="x-none" sz="1400" dirty="0">
                <a:ea typeface="ＭＳ Ｐゴシック" charset="-128"/>
              </a:rPr>
            </a:br>
            <a:r>
              <a:rPr lang="sk-SK" altLang="x-none" sz="1400" dirty="0">
                <a:ea typeface="ＭＳ Ｐゴシック" charset="-128"/>
              </a:rPr>
              <a:t> 6  enrt064hhh-9k-te0-3-0-5.net.cen.ct.gov (67.218.83.254)  5.169 ms  3.797 ms  6.891 ms </a:t>
            </a:r>
            <a:br>
              <a:rPr lang="sk-SK" altLang="x-none" sz="1400" dirty="0">
                <a:ea typeface="ＭＳ Ｐゴシック" charset="-128"/>
              </a:rPr>
            </a:br>
            <a:r>
              <a:rPr lang="sk-SK" altLang="x-none" sz="1400" dirty="0">
                <a:ea typeface="ＭＳ Ｐゴシック" charset="-128"/>
              </a:rPr>
              <a:t> 7  198.71.46.215 (198.71.46.215)  3.615 ms  3.742 ms  3.931 ms </a:t>
            </a:r>
            <a:br>
              <a:rPr lang="sk-SK" altLang="x-none" sz="1400" dirty="0">
                <a:ea typeface="ＭＳ Ｐゴシック" charset="-128"/>
              </a:rPr>
            </a:br>
            <a:r>
              <a:rPr lang="sk-SK" altLang="x-none" sz="1400" dirty="0">
                <a:ea typeface="ＭＳ Ｐゴシック" charset="-128"/>
              </a:rPr>
              <a:t> 8  et-10-0-0.1180.rtsw.newy32aoa.net.internet2.edu (198.71.46.214)  6.661 ms  6.532 ms  6.310 ms</a:t>
            </a:r>
            <a:br>
              <a:rPr lang="sk-SK" altLang="x-none" sz="1400" dirty="0">
                <a:ea typeface="ＭＳ Ｐゴシック" charset="-128"/>
              </a:rPr>
            </a:br>
            <a:r>
              <a:rPr lang="sk-SK" altLang="x-none" sz="1400" dirty="0">
                <a:ea typeface="ＭＳ Ｐゴシック" charset="-128"/>
              </a:rPr>
              <a:t> 9  et-4-0-0.4079.sdn-sw.phil.net.internet2.edu (162.252.70.103)  8.658 ms  8.714 ms  8.666 ms</a:t>
            </a:r>
            <a:br>
              <a:rPr lang="sk-SK" altLang="x-none" sz="1400" dirty="0">
                <a:ea typeface="ＭＳ Ｐゴシック" charset="-128"/>
              </a:rPr>
            </a:br>
            <a:r>
              <a:rPr lang="sk-SK" altLang="x-none" sz="1400" dirty="0">
                <a:ea typeface="ＭＳ Ｐゴシック" charset="-128"/>
              </a:rPr>
              <a:t>10  et-1-1-0.4079.rtsw.wash.net.internet2.edu (162.252.70.119)  11.787 ms  30.111 ms  11.900 ms</a:t>
            </a:r>
            <a:br>
              <a:rPr lang="sk-SK" altLang="x-none" sz="1400" dirty="0">
                <a:ea typeface="ＭＳ Ｐゴシック" charset="-128"/>
              </a:rPr>
            </a:br>
            <a:r>
              <a:rPr lang="sk-SK" altLang="x-none" sz="1400" dirty="0">
                <a:ea typeface="ＭＳ Ｐゴシック" charset="-128"/>
              </a:rPr>
              <a:t>11  et-8-1-0.4079.sdn-sw.ashb.net.internet2.edu (162.252.70.62)  12.428 ms  16.654 ms  15.862 ms</a:t>
            </a:r>
            <a:br>
              <a:rPr lang="sk-SK" altLang="x-none" sz="1400" dirty="0">
                <a:ea typeface="ＭＳ Ｐゴシック" charset="-128"/>
              </a:rPr>
            </a:br>
            <a:r>
              <a:rPr lang="sk-SK" altLang="x-none" sz="1400" dirty="0">
                <a:ea typeface="ＭＳ Ｐゴシック" charset="-128"/>
              </a:rPr>
              <a:t>12  et-7-1-0.4079.rtsw.chic.net.internet2.edu (162.252.70.61)  28.898 ms  28.999 ms  28.908 ms</a:t>
            </a:r>
            <a:br>
              <a:rPr lang="sk-SK" altLang="x-none" sz="1400" dirty="0">
                <a:ea typeface="ＭＳ Ｐゴシック" charset="-128"/>
              </a:rPr>
            </a:br>
            <a:r>
              <a:rPr lang="sk-SK" altLang="x-none" sz="1400" dirty="0">
                <a:ea typeface="ＭＳ Ｐゴシック" charset="-128"/>
              </a:rPr>
              <a:t>13  et-3-1-0.4070.rtsw.kans.net.internet2.edu (198.71.47.207)  40.084 ms  39.958 ms  39.695 ms</a:t>
            </a:r>
            <a:br>
              <a:rPr lang="sk-SK" altLang="x-none" sz="1400" dirty="0">
                <a:ea typeface="ＭＳ Ｐゴシック" charset="-128"/>
              </a:rPr>
            </a:br>
            <a:r>
              <a:rPr lang="sk-SK" altLang="x-none" sz="1400" dirty="0">
                <a:ea typeface="ＭＳ Ｐゴシック" charset="-128"/>
              </a:rPr>
              <a:t>14  et-8-0-0.4079.sdn-sw.denv.net.internet2.edu (162.252.70.10)  50.195 ms  50.562 ms  50.258 ms</a:t>
            </a:r>
            <a:br>
              <a:rPr lang="sk-SK" altLang="x-none" sz="1400" dirty="0">
                <a:ea typeface="ＭＳ Ｐゴシック" charset="-128"/>
              </a:rPr>
            </a:br>
            <a:r>
              <a:rPr lang="sk-SK" altLang="x-none" sz="1400" dirty="0">
                <a:ea typeface="ＭＳ Ｐゴシック" charset="-128"/>
              </a:rPr>
              <a:t>15  et-4-1-0.4079.rtsw.salt.net.internet2.edu (162.252.70.9)  59.707 ms  60.261 ms  59.762 ms</a:t>
            </a:r>
            <a:br>
              <a:rPr lang="sk-SK" altLang="x-none" sz="1400" dirty="0">
                <a:ea typeface="ＭＳ Ｐゴシック" charset="-128"/>
              </a:rPr>
            </a:br>
            <a:r>
              <a:rPr lang="sk-SK" altLang="x-none" sz="1400" dirty="0">
                <a:ea typeface="ＭＳ Ｐゴシック" charset="-128"/>
              </a:rPr>
              <a:t>16  et-7-0-0.4079.sdn-sw.lasv.net.internet2.edu (162.252.70.30)  67.555 ms  67.539 ms  67.312 ms</a:t>
            </a:r>
            <a:br>
              <a:rPr lang="sk-SK" altLang="x-none" sz="1400" dirty="0">
                <a:ea typeface="ＭＳ Ｐゴシック" charset="-128"/>
              </a:rPr>
            </a:br>
            <a:r>
              <a:rPr lang="sk-SK" altLang="x-none" sz="1400" dirty="0">
                <a:ea typeface="ＭＳ Ｐゴシック" charset="-128"/>
              </a:rPr>
              <a:t>17  et-4-1-0.4079.rtsw.losa.net.internet2.edu (162.252.70.29)  72.419 ms  72.428 ms  72.376 ms</a:t>
            </a:r>
            <a:br>
              <a:rPr lang="sk-SK" altLang="x-none" sz="1400" dirty="0">
                <a:ea typeface="ＭＳ Ｐゴシック" charset="-128"/>
              </a:rPr>
            </a:br>
            <a:r>
              <a:rPr lang="sk-SK" altLang="x-none" sz="1400" dirty="0">
                <a:ea typeface="ＭＳ Ｐゴシック" charset="-128"/>
              </a:rPr>
              <a:t>...</a:t>
            </a:r>
            <a:endParaRPr lang="en-US" altLang="x-none" sz="1400" dirty="0">
              <a:ea typeface="ＭＳ Ｐゴシック" charset="-128"/>
            </a:endParaRPr>
          </a:p>
        </p:txBody>
      </p:sp>
    </p:spTree>
    <p:extLst>
      <p:ext uri="{BB962C8B-B14F-4D97-AF65-F5344CB8AC3E}">
        <p14:creationId xmlns:p14="http://schemas.microsoft.com/office/powerpoint/2010/main" val="4318909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684C2AD-636C-A64F-B8A9-A64DBFD03838}" type="slidenum">
              <a:rPr lang="en-US" altLang="x-none" sz="1200">
                <a:latin typeface="Tahoma" charset="0"/>
              </a:rPr>
              <a:pPr/>
              <a:t>64</a:t>
            </a:fld>
            <a:endParaRPr lang="en-US" altLang="x-none" sz="1200">
              <a:latin typeface="Tahoma" charset="0"/>
            </a:endParaRPr>
          </a:p>
        </p:txBody>
      </p:sp>
      <p:sp>
        <p:nvSpPr>
          <p:cNvPr id="117762" name="Rectangle 2"/>
          <p:cNvSpPr>
            <a:spLocks noGrp="1" noChangeArrowheads="1"/>
          </p:cNvSpPr>
          <p:nvPr>
            <p:ph type="title"/>
          </p:nvPr>
        </p:nvSpPr>
        <p:spPr/>
        <p:txBody>
          <a:bodyPr/>
          <a:lstStyle/>
          <a:p>
            <a:r>
              <a:rPr lang="en-US" altLang="x-none" dirty="0">
                <a:ea typeface="ＭＳ Ｐゴシック" charset="-128"/>
              </a:rPr>
              <a:t>Internet2</a:t>
            </a:r>
          </a:p>
        </p:txBody>
      </p:sp>
      <p:sp>
        <p:nvSpPr>
          <p:cNvPr id="117763" name="Rectangle 7"/>
          <p:cNvSpPr>
            <a:spLocks noChangeArrowheads="1"/>
          </p:cNvSpPr>
          <p:nvPr/>
        </p:nvSpPr>
        <p:spPr bwMode="auto">
          <a:xfrm>
            <a:off x="387350" y="6408738"/>
            <a:ext cx="6172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t>\</a:t>
            </a:r>
          </a:p>
        </p:txBody>
      </p:sp>
      <p:pic>
        <p:nvPicPr>
          <p:cNvPr id="117764"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149350" y="1377950"/>
            <a:ext cx="7105650" cy="532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6838" y="6483350"/>
            <a:ext cx="6691312" cy="254000"/>
          </a:xfrm>
          <a:prstGeom prst="rect">
            <a:avLst/>
          </a:prstGeom>
        </p:spPr>
        <p:txBody>
          <a:bodyPr wrap="none">
            <a:spAutoFit/>
          </a:bodyPr>
          <a:lstStyle/>
          <a:p>
            <a:pPr>
              <a:defRPr/>
            </a:pPr>
            <a:r>
              <a:rPr lang="en-US" sz="1050" dirty="0">
                <a:ea typeface="ＭＳ Ｐゴシック" charset="0"/>
                <a:cs typeface="ＭＳ Ｐゴシック" charset="0"/>
              </a:rPr>
              <a:t>http://noc.net.internet2.edu/i2network/maps-documentation/maps.html#Internet2 Combined Infrastructure Network Map</a:t>
            </a:r>
          </a:p>
        </p:txBody>
      </p:sp>
    </p:spTree>
    <p:extLst>
      <p:ext uri="{BB962C8B-B14F-4D97-AF65-F5344CB8AC3E}">
        <p14:creationId xmlns:p14="http://schemas.microsoft.com/office/powerpoint/2010/main" val="23523282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65055F5-9DB8-7447-96E1-EF12C99C329A}" type="slidenum">
              <a:rPr lang="en-US" altLang="x-none" sz="1200">
                <a:latin typeface="Tahoma" charset="0"/>
              </a:rPr>
              <a:pPr/>
              <a:t>65</a:t>
            </a:fld>
            <a:endParaRPr lang="en-US" altLang="x-none" sz="1200">
              <a:latin typeface="Tahoma" charset="0"/>
            </a:endParaRPr>
          </a:p>
        </p:txBody>
      </p:sp>
      <p:sp>
        <p:nvSpPr>
          <p:cNvPr id="119810" name="Rectangle 2"/>
          <p:cNvSpPr>
            <a:spLocks noGrp="1" noChangeArrowheads="1"/>
          </p:cNvSpPr>
          <p:nvPr>
            <p:ph type="title"/>
          </p:nvPr>
        </p:nvSpPr>
        <p:spPr/>
        <p:txBody>
          <a:bodyPr/>
          <a:lstStyle/>
          <a:p>
            <a:r>
              <a:rPr lang="en-US" altLang="zh-CN">
                <a:ea typeface="ＭＳ Ｐゴシック" charset="-128"/>
              </a:rPr>
              <a:t>Internet2</a:t>
            </a:r>
            <a:endParaRPr lang="en-US" altLang="x-none">
              <a:ea typeface="ＭＳ Ｐゴシック" charset="-128"/>
            </a:endParaRPr>
          </a:p>
        </p:txBody>
      </p:sp>
      <p:sp>
        <p:nvSpPr>
          <p:cNvPr id="119811" name="Rectangle 7"/>
          <p:cNvSpPr>
            <a:spLocks noChangeArrowheads="1"/>
          </p:cNvSpPr>
          <p:nvPr/>
        </p:nvSpPr>
        <p:spPr bwMode="auto">
          <a:xfrm>
            <a:off x="387350" y="6254750"/>
            <a:ext cx="8229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dirty="0"/>
              <a:t>http://</a:t>
            </a:r>
            <a:r>
              <a:rPr lang="en-US" altLang="x-none" sz="2000" dirty="0" err="1"/>
              <a:t>atlas.grnoc.iu.edu</a:t>
            </a:r>
            <a:r>
              <a:rPr lang="en-US" altLang="x-none" sz="2000" dirty="0"/>
              <a:t>/</a:t>
            </a:r>
            <a:r>
              <a:rPr lang="en-US" altLang="x-none" sz="2000" dirty="0" err="1"/>
              <a:t>atlas.cgi?map_name</a:t>
            </a:r>
            <a:r>
              <a:rPr lang="en-US" altLang="x-none" sz="2000" dirty="0"/>
              <a:t>=Internet2%20IP%20Layer</a:t>
            </a:r>
          </a:p>
        </p:txBody>
      </p:sp>
      <p:pic>
        <p:nvPicPr>
          <p:cNvPr id="119812"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1409700"/>
            <a:ext cx="9156700"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27744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E48A9B8-5535-A240-9926-B3E3D63B3E85}" type="slidenum">
              <a:rPr lang="en-US" altLang="x-none" sz="1200">
                <a:latin typeface="Tahoma" charset="0"/>
              </a:rPr>
              <a:pPr/>
              <a:t>66</a:t>
            </a:fld>
            <a:endParaRPr lang="en-US" altLang="x-none" sz="1200">
              <a:latin typeface="Tahoma" charset="0"/>
            </a:endParaRPr>
          </a:p>
        </p:txBody>
      </p:sp>
      <p:sp>
        <p:nvSpPr>
          <p:cNvPr id="121858" name="Rectangle 2"/>
          <p:cNvSpPr>
            <a:spLocks noGrp="1" noChangeArrowheads="1"/>
          </p:cNvSpPr>
          <p:nvPr>
            <p:ph type="title"/>
          </p:nvPr>
        </p:nvSpPr>
        <p:spPr/>
        <p:txBody>
          <a:bodyPr/>
          <a:lstStyle/>
          <a:p>
            <a:r>
              <a:rPr lang="en-US" altLang="x-none" sz="3200" dirty="0">
                <a:ea typeface="ＭＳ Ｐゴシック" charset="-128"/>
              </a:rPr>
              <a:t>XMU </a:t>
            </a:r>
            <a:r>
              <a:rPr lang="en-US" altLang="zh-CN" sz="3200" dirty="0">
                <a:ea typeface="ＭＳ Ｐゴシック" charset="-128"/>
              </a:rPr>
              <a:t>Internet Connection</a:t>
            </a:r>
            <a:endParaRPr lang="en-US" altLang="x-none" sz="3200" dirty="0">
              <a:ea typeface="ＭＳ Ｐゴシック" charset="-128"/>
            </a:endParaRPr>
          </a:p>
        </p:txBody>
      </p:sp>
      <p:sp>
        <p:nvSpPr>
          <p:cNvPr id="121859" name="Rectangle 3"/>
          <p:cNvSpPr>
            <a:spLocks noGrp="1" noChangeArrowheads="1"/>
          </p:cNvSpPr>
          <p:nvPr>
            <p:ph type="body" idx="1"/>
          </p:nvPr>
        </p:nvSpPr>
        <p:spPr>
          <a:xfrm>
            <a:off x="539750" y="1530350"/>
            <a:ext cx="8312150" cy="4656138"/>
          </a:xfrm>
        </p:spPr>
        <p:txBody>
          <a:bodyPr/>
          <a:lstStyle/>
          <a:p>
            <a:pPr>
              <a:lnSpc>
                <a:spcPct val="80000"/>
              </a:lnSpc>
              <a:buFont typeface="ZapfDingbats" charset="0"/>
              <a:buNone/>
            </a:pPr>
            <a:endParaRPr lang="en-US" altLang="zh-CN" sz="3200" dirty="0">
              <a:ea typeface="ＭＳ Ｐゴシック" charset="-128"/>
            </a:endParaRPr>
          </a:p>
          <a:p>
            <a:pPr>
              <a:lnSpc>
                <a:spcPct val="80000"/>
              </a:lnSpc>
              <a:buFont typeface="ZapfDingbats" charset="0"/>
              <a:buNone/>
            </a:pPr>
            <a:r>
              <a:rPr lang="en-US" altLang="x-none" sz="3200" dirty="0">
                <a:ea typeface="ＭＳ Ｐゴシック" charset="-128"/>
              </a:rPr>
              <a:t>Try traceroute from XMU to </a:t>
            </a:r>
          </a:p>
          <a:p>
            <a:pPr>
              <a:lnSpc>
                <a:spcPct val="80000"/>
              </a:lnSpc>
              <a:buFont typeface="Courier New" panose="02070309020205020404" pitchFamily="49" charset="0"/>
              <a:buChar char="o"/>
            </a:pPr>
            <a:r>
              <a:rPr lang="en-US" altLang="x-none" sz="3200" dirty="0">
                <a:ea typeface="ＭＳ Ｐゴシック" charset="-128"/>
              </a:rPr>
              <a:t> </a:t>
            </a:r>
            <a:r>
              <a:rPr lang="en-US" altLang="x-none" sz="3200" dirty="0" err="1">
                <a:ea typeface="ＭＳ Ｐゴシック" charset="-128"/>
              </a:rPr>
              <a:t>www.microsoft.com</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zh-CN" sz="3200" dirty="0" err="1">
                <a:ea typeface="ＭＳ Ｐゴシック" charset="-128"/>
              </a:rPr>
              <a:t>www.baidu.com</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zh-CN" sz="3200" dirty="0" err="1">
                <a:ea typeface="ＭＳ Ｐゴシック" charset="-128"/>
              </a:rPr>
              <a:t>www.sina.com.cn</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x-none" sz="3200" dirty="0" err="1">
                <a:ea typeface="ＭＳ Ｐゴシック" charset="-128"/>
              </a:rPr>
              <a:t>www.</a:t>
            </a:r>
            <a:r>
              <a:rPr lang="en-US" altLang="zh-CN" sz="3200" dirty="0" err="1">
                <a:ea typeface="ＭＳ Ｐゴシック" charset="-128"/>
              </a:rPr>
              <a:t>taobao</a:t>
            </a:r>
            <a:r>
              <a:rPr lang="en-US" altLang="x-none" sz="3200" dirty="0" err="1">
                <a:ea typeface="ＭＳ Ｐゴシック" charset="-128"/>
              </a:rPr>
              <a:t>.com</a:t>
            </a:r>
            <a:endParaRPr lang="en-US" altLang="x-none" sz="3200" dirty="0">
              <a:ea typeface="ＭＳ Ｐゴシック" charset="-128"/>
            </a:endParaRPr>
          </a:p>
        </p:txBody>
      </p:sp>
    </p:spTree>
    <p:extLst>
      <p:ext uri="{BB962C8B-B14F-4D97-AF65-F5344CB8AC3E}">
        <p14:creationId xmlns:p14="http://schemas.microsoft.com/office/powerpoint/2010/main" val="3457687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C012DAC-D309-6546-8F69-600EB9436ECE}" type="slidenum">
              <a:rPr lang="en-US" altLang="x-none" sz="1200">
                <a:latin typeface="Tahoma" charset="0"/>
              </a:rPr>
              <a:pPr/>
              <a:t>67</a:t>
            </a:fld>
            <a:endParaRPr lang="en-US" altLang="x-none" sz="1200">
              <a:latin typeface="Tahoma" charset="0"/>
            </a:endParaRPr>
          </a:p>
        </p:txBody>
      </p:sp>
      <p:sp>
        <p:nvSpPr>
          <p:cNvPr id="123906" name="Rectangle 15"/>
          <p:cNvSpPr>
            <a:spLocks noGrp="1" noChangeArrowheads="1"/>
          </p:cNvSpPr>
          <p:nvPr>
            <p:ph type="title"/>
          </p:nvPr>
        </p:nvSpPr>
        <p:spPr>
          <a:xfrm>
            <a:off x="0" y="6330950"/>
            <a:ext cx="3429000" cy="533400"/>
          </a:xfrm>
        </p:spPr>
        <p:txBody>
          <a:bodyPr/>
          <a:lstStyle/>
          <a:p>
            <a:r>
              <a:rPr lang="en-US" altLang="x-none" sz="1800">
                <a:ea typeface="ＭＳ Ｐゴシック" charset="-128"/>
              </a:rPr>
              <a:t>Qwest Backbone Map</a:t>
            </a:r>
          </a:p>
        </p:txBody>
      </p:sp>
      <p:sp>
        <p:nvSpPr>
          <p:cNvPr id="2" name="Rectangle 1"/>
          <p:cNvSpPr/>
          <p:nvPr/>
        </p:nvSpPr>
        <p:spPr>
          <a:xfrm>
            <a:off x="463550" y="387350"/>
            <a:ext cx="7662863" cy="646113"/>
          </a:xfrm>
          <a:prstGeom prst="rect">
            <a:avLst/>
          </a:prstGeom>
        </p:spPr>
        <p:txBody>
          <a:bodyPr wrap="none">
            <a:spAutoFit/>
          </a:bodyPr>
          <a:lstStyle/>
          <a:p>
            <a:pPr>
              <a:defRPr/>
            </a:pPr>
            <a:r>
              <a:rPr lang="en-US" altLang="zh-CN" sz="3600" u="sng" kern="0" dirty="0">
                <a:solidFill>
                  <a:srgbClr val="3333CC"/>
                </a:solidFill>
                <a:latin typeface="Comic Sans MS" charset="0"/>
                <a:ea typeface="宋体" charset="0"/>
                <a:cs typeface="宋体" charset="0"/>
              </a:rPr>
              <a:t>Qwest (</a:t>
            </a:r>
            <a:r>
              <a:rPr lang="en-US" altLang="zh-CN" sz="3600" u="sng" kern="0" dirty="0" err="1">
                <a:solidFill>
                  <a:srgbClr val="3333CC"/>
                </a:solidFill>
                <a:latin typeface="Comic Sans MS" charset="0"/>
                <a:ea typeface="宋体" charset="0"/>
                <a:cs typeface="宋体" charset="0"/>
              </a:rPr>
              <a:t>CentryLink</a:t>
            </a:r>
            <a:r>
              <a:rPr lang="en-US" altLang="zh-CN" sz="3600" u="sng" kern="0" dirty="0">
                <a:solidFill>
                  <a:srgbClr val="3333CC"/>
                </a:solidFill>
                <a:latin typeface="Comic Sans MS" charset="0"/>
                <a:ea typeface="宋体" charset="0"/>
                <a:cs typeface="宋体" charset="0"/>
              </a:rPr>
              <a:t>) Network Maps</a:t>
            </a:r>
            <a:endParaRPr lang="en-US" dirty="0">
              <a:ea typeface="ＭＳ Ｐゴシック" charset="0"/>
              <a:cs typeface="ＭＳ Ｐゴシック" charset="0"/>
            </a:endParaRPr>
          </a:p>
        </p:txBody>
      </p:sp>
      <p:sp>
        <p:nvSpPr>
          <p:cNvPr id="123908" name="Rectangle 2"/>
          <p:cNvSpPr>
            <a:spLocks noChangeArrowheads="1"/>
          </p:cNvSpPr>
          <p:nvPr/>
        </p:nvSpPr>
        <p:spPr bwMode="auto">
          <a:xfrm>
            <a:off x="3130550" y="6559550"/>
            <a:ext cx="4440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http://www.centurylink.com/business/resource-center/network-maps/</a:t>
            </a:r>
          </a:p>
        </p:txBody>
      </p:sp>
      <p:pic>
        <p:nvPicPr>
          <p:cNvPr id="123909" name="Pictur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73150" y="1454150"/>
            <a:ext cx="7626350"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0" name="Rectangle 4"/>
          <p:cNvSpPr>
            <a:spLocks noChangeArrowheads="1"/>
          </p:cNvSpPr>
          <p:nvPr/>
        </p:nvSpPr>
        <p:spPr bwMode="auto">
          <a:xfrm>
            <a:off x="3121025" y="6254750"/>
            <a:ext cx="5724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http://www.centurylink.com/business/asset/network-map/ip-mpls-network-nm090930.pdf</a:t>
            </a:r>
          </a:p>
        </p:txBody>
      </p:sp>
    </p:spTree>
    <p:extLst>
      <p:ext uri="{BB962C8B-B14F-4D97-AF65-F5344CB8AC3E}">
        <p14:creationId xmlns:p14="http://schemas.microsoft.com/office/powerpoint/2010/main" val="5448847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Level3</a:t>
            </a:r>
            <a:r>
              <a:rPr lang="zh-CN" altLang="en-US" dirty="0"/>
              <a:t> </a:t>
            </a:r>
            <a:r>
              <a:rPr lang="en-US" altLang="zh-CN" dirty="0"/>
              <a:t>(now</a:t>
            </a:r>
            <a:r>
              <a:rPr lang="zh-CN" altLang="en-US" dirty="0"/>
              <a:t> </a:t>
            </a:r>
            <a:r>
              <a:rPr lang="en-US" altLang="zh-CN" dirty="0"/>
              <a:t>part</a:t>
            </a:r>
            <a:r>
              <a:rPr lang="zh-CN" altLang="en-US" dirty="0"/>
              <a:t> </a:t>
            </a:r>
            <a:r>
              <a:rPr lang="en-US" altLang="zh-CN" dirty="0"/>
              <a:t>of</a:t>
            </a:r>
            <a:r>
              <a:rPr lang="zh-CN" altLang="en-US" dirty="0"/>
              <a:t> </a:t>
            </a:r>
            <a:r>
              <a:rPr lang="en-US" altLang="zh-CN" dirty="0"/>
              <a:t>LUMEN)</a:t>
            </a:r>
            <a:r>
              <a:rPr lang="en-US" dirty="0"/>
              <a:t> Network Map</a:t>
            </a:r>
          </a:p>
        </p:txBody>
      </p:sp>
      <p:sp>
        <p:nvSpPr>
          <p:cNvPr id="3" name="Slide Number Placeholder 2"/>
          <p:cNvSpPr>
            <a:spLocks noGrp="1"/>
          </p:cNvSpPr>
          <p:nvPr>
            <p:ph type="sldNum" sz="quarter" idx="12"/>
          </p:nvPr>
        </p:nvSpPr>
        <p:spPr/>
        <p:txBody>
          <a:bodyPr/>
          <a:lstStyle/>
          <a:p>
            <a:fld id="{D047F633-3331-744E-AFAB-5186F7023FA2}" type="slidenum">
              <a:rPr lang="en-US" altLang="x-none" smtClean="0"/>
              <a:pPr/>
              <a:t>68</a:t>
            </a:fld>
            <a:endParaRPr lang="en-US" altLang="x-none"/>
          </a:p>
        </p:txBody>
      </p:sp>
      <p:sp>
        <p:nvSpPr>
          <p:cNvPr id="4" name="Rectangle 3"/>
          <p:cNvSpPr/>
          <p:nvPr/>
        </p:nvSpPr>
        <p:spPr>
          <a:xfrm>
            <a:off x="463550" y="6272768"/>
            <a:ext cx="5767348" cy="369332"/>
          </a:xfrm>
          <a:prstGeom prst="rect">
            <a:avLst/>
          </a:prstGeom>
        </p:spPr>
        <p:txBody>
          <a:bodyPr wrap="none">
            <a:spAutoFit/>
          </a:bodyPr>
          <a:lstStyle/>
          <a:p>
            <a:r>
              <a:rPr lang="en-US" sz="1800" dirty="0"/>
              <a:t>https://</a:t>
            </a:r>
            <a:r>
              <a:rPr lang="en-US" sz="1800" dirty="0" err="1"/>
              <a:t>www.lumen.com</a:t>
            </a:r>
            <a:r>
              <a:rPr lang="en-US" sz="1800" dirty="0"/>
              <a:t>/</a:t>
            </a:r>
            <a:r>
              <a:rPr lang="en-US" sz="1800" dirty="0" err="1"/>
              <a:t>en</a:t>
            </a:r>
            <a:r>
              <a:rPr lang="en-US" sz="1800" dirty="0"/>
              <a:t>-us/resources/network-</a:t>
            </a:r>
            <a:r>
              <a:rPr lang="en-US" sz="1800" dirty="0" err="1"/>
              <a:t>maps.html</a:t>
            </a:r>
            <a:endParaRPr lang="en-US" sz="1800" dirty="0"/>
          </a:p>
        </p:txBody>
      </p:sp>
      <p:pic>
        <p:nvPicPr>
          <p:cNvPr id="5" name="Picture 4">
            <a:extLst>
              <a:ext uri="{FF2B5EF4-FFF2-40B4-BE49-F238E27FC236}">
                <a16:creationId xmlns:a16="http://schemas.microsoft.com/office/drawing/2014/main" id="{14A699AC-F6BD-8B40-8CED-59552C785F8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7734" y="1911350"/>
            <a:ext cx="7997473" cy="3354922"/>
          </a:xfrm>
          <a:prstGeom prst="rect">
            <a:avLst/>
          </a:prstGeom>
        </p:spPr>
      </p:pic>
    </p:spTree>
    <p:extLst>
      <p:ext uri="{BB962C8B-B14F-4D97-AF65-F5344CB8AC3E}">
        <p14:creationId xmlns:p14="http://schemas.microsoft.com/office/powerpoint/2010/main" val="6175410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391F22C-331B-1048-84D7-F840A7F21414}" type="slidenum">
              <a:rPr lang="en-US" altLang="x-none" sz="1200">
                <a:latin typeface="Tahoma" charset="0"/>
              </a:rPr>
              <a:pPr/>
              <a:t>69</a:t>
            </a:fld>
            <a:endParaRPr lang="en-US" altLang="x-none" sz="1200">
              <a:latin typeface="Tahoma" charset="0"/>
            </a:endParaRPr>
          </a:p>
        </p:txBody>
      </p:sp>
      <p:sp>
        <p:nvSpPr>
          <p:cNvPr id="125954" name="Rectangle 2"/>
          <p:cNvSpPr>
            <a:spLocks noGrp="1" noChangeArrowheads="1"/>
          </p:cNvSpPr>
          <p:nvPr>
            <p:ph type="title"/>
          </p:nvPr>
        </p:nvSpPr>
        <p:spPr>
          <a:xfrm>
            <a:off x="452438" y="158750"/>
            <a:ext cx="7783512" cy="1146175"/>
          </a:xfrm>
        </p:spPr>
        <p:txBody>
          <a:bodyPr/>
          <a:lstStyle/>
          <a:p>
            <a:r>
              <a:rPr lang="en-US" altLang="zh-CN" sz="3600">
                <a:ea typeface="ＭＳ Ｐゴシック" charset="-128"/>
              </a:rPr>
              <a:t>Internet ISP Connectivity</a:t>
            </a:r>
            <a:endParaRPr lang="en-US" altLang="x-none" sz="3600">
              <a:ea typeface="ＭＳ Ｐゴシック" charset="-128"/>
            </a:endParaRPr>
          </a:p>
        </p:txBody>
      </p:sp>
      <p:sp>
        <p:nvSpPr>
          <p:cNvPr id="125955" name="Rectangle 3"/>
          <p:cNvSpPr>
            <a:spLocks noGrp="1" noChangeArrowheads="1"/>
          </p:cNvSpPr>
          <p:nvPr>
            <p:ph type="body" idx="1"/>
          </p:nvPr>
        </p:nvSpPr>
        <p:spPr>
          <a:xfrm>
            <a:off x="533400" y="1454150"/>
            <a:ext cx="3511550" cy="5108575"/>
          </a:xfrm>
        </p:spPr>
        <p:txBody>
          <a:bodyPr/>
          <a:lstStyle/>
          <a:p>
            <a:pPr>
              <a:buFont typeface="Wingdings" pitchFamily="2" charset="2"/>
              <a:buChar char="q"/>
            </a:pPr>
            <a:r>
              <a:rPr lang="en-US" altLang="zh-CN" sz="2000" dirty="0">
                <a:ea typeface="ＭＳ Ｐゴシック" charset="-128"/>
              </a:rPr>
              <a:t>R</a:t>
            </a:r>
            <a:r>
              <a:rPr lang="en-US" altLang="x-none" sz="2000" dirty="0">
                <a:ea typeface="ＭＳ Ｐゴシック" charset="-128"/>
              </a:rPr>
              <a:t>oughly hierarchical</a:t>
            </a:r>
            <a:endParaRPr lang="en-US" altLang="zh-CN" sz="2000" dirty="0">
              <a:ea typeface="ＭＳ Ｐゴシック" charset="-128"/>
            </a:endParaRPr>
          </a:p>
          <a:p>
            <a:pPr lvl="1">
              <a:buFont typeface="Courier New" panose="02070309020205020404" pitchFamily="49" charset="0"/>
              <a:buChar char="o"/>
            </a:pPr>
            <a:r>
              <a:rPr lang="en-US" altLang="zh-CN" sz="1600" dirty="0">
                <a:ea typeface="ＭＳ Ｐゴシック" charset="-128"/>
              </a:rPr>
              <a:t>Divided into tiers</a:t>
            </a:r>
          </a:p>
          <a:p>
            <a:pPr lvl="1">
              <a:buFont typeface="Courier New" panose="02070309020205020404" pitchFamily="49" charset="0"/>
              <a:buChar char="o"/>
            </a:pPr>
            <a:r>
              <a:rPr lang="en-US" altLang="zh-CN" sz="1600" dirty="0">
                <a:ea typeface="ＭＳ Ｐゴシック" charset="-128"/>
              </a:rPr>
              <a:t>Tier-1 ISPs are also called backbone providers, e.g., AT&amp;T, Verizon, Sprint, Level 3, Qwest</a:t>
            </a:r>
          </a:p>
          <a:p>
            <a:pPr lvl="1"/>
            <a:endParaRPr lang="en-US" altLang="zh-CN" sz="1600" dirty="0">
              <a:ea typeface="ＭＳ Ｐゴシック" charset="-128"/>
            </a:endParaRPr>
          </a:p>
          <a:p>
            <a:pPr>
              <a:buFont typeface="Wingdings" pitchFamily="2" charset="2"/>
              <a:buChar char="q"/>
            </a:pPr>
            <a:r>
              <a:rPr lang="en-US" altLang="zh-CN" sz="2000" dirty="0">
                <a:ea typeface="ＭＳ Ｐゴシック" charset="-128"/>
              </a:rPr>
              <a:t>An ISP runs (private) </a:t>
            </a:r>
            <a:r>
              <a:rPr lang="en-US" altLang="zh-CN" sz="2000" dirty="0">
                <a:solidFill>
                  <a:schemeClr val="accent2"/>
                </a:solidFill>
                <a:ea typeface="ＭＳ Ｐゴシック" charset="-128"/>
              </a:rPr>
              <a:t>Points of Presence (</a:t>
            </a:r>
            <a:r>
              <a:rPr lang="en-US" altLang="zh-CN" sz="2000" dirty="0" err="1">
                <a:solidFill>
                  <a:schemeClr val="accent2"/>
                </a:solidFill>
                <a:ea typeface="ＭＳ Ｐゴシック" charset="-128"/>
              </a:rPr>
              <a:t>PoP</a:t>
            </a:r>
            <a:r>
              <a:rPr lang="en-US" altLang="zh-CN" sz="2000" dirty="0">
                <a:solidFill>
                  <a:schemeClr val="accent2"/>
                </a:solidFill>
                <a:ea typeface="ＭＳ Ｐゴシック" charset="-128"/>
              </a:rPr>
              <a:t>)</a:t>
            </a:r>
            <a:r>
              <a:rPr lang="en-US" altLang="zh-CN" sz="2000" dirty="0">
                <a:ea typeface="ＭＳ Ｐゴシック" charset="-128"/>
              </a:rPr>
              <a:t> where its customers and other ISPs connect to it</a:t>
            </a:r>
          </a:p>
          <a:p>
            <a:endParaRPr lang="en-US" altLang="zh-CN" sz="1600" dirty="0">
              <a:ea typeface="ＭＳ Ｐゴシック" charset="-128"/>
            </a:endParaRPr>
          </a:p>
          <a:p>
            <a:pPr>
              <a:buFont typeface="Wingdings" pitchFamily="2" charset="2"/>
              <a:buChar char="q"/>
            </a:pPr>
            <a:r>
              <a:rPr lang="en-US" altLang="zh-CN" sz="2000" dirty="0">
                <a:ea typeface="ＭＳ Ｐゴシック" charset="-128"/>
              </a:rPr>
              <a:t>ISPs also connect at (public) </a:t>
            </a:r>
            <a:r>
              <a:rPr lang="en-US" altLang="zh-CN" sz="2000" dirty="0">
                <a:solidFill>
                  <a:schemeClr val="accent2"/>
                </a:solidFill>
                <a:ea typeface="ＭＳ Ｐゴシック" charset="-128"/>
              </a:rPr>
              <a:t>Internet Exchange Point (IXP)</a:t>
            </a:r>
            <a:endParaRPr lang="en-US" altLang="zh-CN" sz="2000" dirty="0">
              <a:ea typeface="ＭＳ Ｐゴシック" charset="-128"/>
            </a:endParaRPr>
          </a:p>
          <a:p>
            <a:pPr lvl="1">
              <a:buFont typeface="Courier New" panose="02070309020205020404" pitchFamily="49" charset="0"/>
              <a:buChar char="o"/>
            </a:pPr>
            <a:r>
              <a:rPr lang="en-US" altLang="zh-CN" sz="1600" dirty="0">
                <a:ea typeface="ＭＳ Ｐゴシック" charset="-128"/>
              </a:rPr>
              <a:t>public peering</a:t>
            </a:r>
          </a:p>
        </p:txBody>
      </p:sp>
      <p:graphicFrame>
        <p:nvGraphicFramePr>
          <p:cNvPr id="125956" name="Object 4"/>
          <p:cNvGraphicFramePr>
            <a:graphicFrameLocks noChangeAspect="1"/>
          </p:cNvGraphicFramePr>
          <p:nvPr/>
        </p:nvGraphicFramePr>
        <p:xfrm>
          <a:off x="3892550" y="1606550"/>
          <a:ext cx="5029200" cy="4524375"/>
        </p:xfrm>
        <a:graphic>
          <a:graphicData uri="http://schemas.openxmlformats.org/presentationml/2006/ole">
            <mc:AlternateContent xmlns:mc="http://schemas.openxmlformats.org/markup-compatibility/2006">
              <mc:Choice xmlns:v="urn:schemas-microsoft-com:vml" Requires="v">
                <p:oleObj spid="_x0000_s134154" name="Photo Editor Photo" r:id="rId4" imgW="10619048" imgH="9554909" progId="MSPhotoEd.3">
                  <p:embed/>
                </p:oleObj>
              </mc:Choice>
              <mc:Fallback>
                <p:oleObj name="Photo Editor Photo" r:id="rId4" imgW="10619048" imgH="9554909" progId="MSPhotoEd.3">
                  <p:embed/>
                  <p:pic>
                    <p:nvPicPr>
                      <p:cNvPr id="12595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2550" y="1606550"/>
                        <a:ext cx="50292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25957" name="Rectangle 5"/>
          <p:cNvSpPr>
            <a:spLocks noChangeArrowheads="1"/>
          </p:cNvSpPr>
          <p:nvPr/>
        </p:nvSpPr>
        <p:spPr bwMode="auto">
          <a:xfrm>
            <a:off x="671513" y="6470650"/>
            <a:ext cx="6810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dirty="0"/>
              <a:t>http://</a:t>
            </a:r>
            <a:r>
              <a:rPr lang="en-US" altLang="x-none" sz="1800" dirty="0" err="1"/>
              <a:t>en.wikipedia.org</a:t>
            </a:r>
            <a:r>
              <a:rPr lang="en-US" altLang="x-none" sz="1800" dirty="0"/>
              <a:t>/wiki/</a:t>
            </a:r>
            <a:r>
              <a:rPr lang="en-US" altLang="x-none" sz="1800" dirty="0" err="1"/>
              <a:t>List_of_Internet_exchange_points_by_size</a:t>
            </a:r>
            <a:endParaRPr lang="en-US" altLang="x-none" sz="1800" dirty="0"/>
          </a:p>
        </p:txBody>
      </p:sp>
    </p:spTree>
    <p:extLst>
      <p:ext uri="{BB962C8B-B14F-4D97-AF65-F5344CB8AC3E}">
        <p14:creationId xmlns:p14="http://schemas.microsoft.com/office/powerpoint/2010/main" val="2736007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312150" cy="1146175"/>
          </a:xfrm>
        </p:spPr>
        <p:txBody>
          <a:bodyPr/>
          <a:lstStyle/>
          <a:p>
            <a:r>
              <a:rPr lang="en-US" altLang="ja-JP" sz="3200" dirty="0"/>
              <a:t>Co</a:t>
            </a:r>
            <a:r>
              <a:rPr lang="en-US" altLang="zh-CN" sz="3200" dirty="0"/>
              <a:t>mputer</a:t>
            </a:r>
            <a:r>
              <a:rPr lang="zh-CN" altLang="en-US" sz="3200" dirty="0"/>
              <a:t> </a:t>
            </a:r>
            <a:r>
              <a:rPr lang="en-US" altLang="zh-CN" sz="3200" dirty="0"/>
              <a:t>Networks</a:t>
            </a:r>
            <a:r>
              <a:rPr lang="zh-CN" altLang="en-US" sz="3200" dirty="0"/>
              <a:t> </a:t>
            </a:r>
            <a:r>
              <a:rPr lang="en-US" altLang="zh-CN" sz="3200" dirty="0"/>
              <a:t>and</a:t>
            </a:r>
            <a:r>
              <a:rPr lang="zh-CN" altLang="en-US" sz="3200" dirty="0"/>
              <a:t> </a:t>
            </a:r>
            <a:r>
              <a:rPr lang="en-US" altLang="zh-CN" sz="3200" dirty="0"/>
              <a:t>Network</a:t>
            </a:r>
            <a:r>
              <a:rPr lang="zh-CN" altLang="en-US" sz="3200" dirty="0"/>
              <a:t> </a:t>
            </a:r>
            <a:r>
              <a:rPr lang="en-US" altLang="zh-CN" sz="3200" dirty="0"/>
              <a:t>Security</a:t>
            </a:r>
            <a:r>
              <a:rPr lang="zh-CN" altLang="en-US" sz="3200" dirty="0"/>
              <a:t> </a:t>
            </a:r>
            <a:r>
              <a:rPr lang="en-US" sz="3200" dirty="0"/>
              <a:t>vs</a:t>
            </a:r>
            <a:r>
              <a:rPr lang="en-US" altLang="zh-CN" sz="3200" dirty="0"/>
              <a:t>.</a:t>
            </a:r>
            <a:r>
              <a:rPr lang="en-US" sz="3200" dirty="0"/>
              <a:t> </a:t>
            </a:r>
            <a:r>
              <a:rPr lang="en-US" altLang="zh-CN" sz="3200" dirty="0"/>
              <a:t>Computer</a:t>
            </a:r>
            <a:r>
              <a:rPr lang="zh-CN" altLang="en-US" sz="3200" dirty="0"/>
              <a:t> </a:t>
            </a:r>
            <a:r>
              <a:rPr lang="en-US" altLang="zh-CN" sz="3200" dirty="0"/>
              <a:t>Networks</a:t>
            </a:r>
            <a:r>
              <a:rPr lang="zh-CN" altLang="en-US" sz="3200" dirty="0"/>
              <a:t> </a:t>
            </a:r>
            <a:r>
              <a:rPr lang="en-US" altLang="zh-CN" sz="3200" dirty="0"/>
              <a:t>and</a:t>
            </a:r>
            <a:r>
              <a:rPr lang="zh-CN" altLang="en-US" sz="3200" dirty="0"/>
              <a:t> </a:t>
            </a:r>
            <a:r>
              <a:rPr lang="en-US" altLang="zh-CN" sz="3200" dirty="0"/>
              <a:t>Communication</a:t>
            </a:r>
            <a:endParaRPr lang="en-US" sz="3200" dirty="0"/>
          </a:p>
        </p:txBody>
      </p:sp>
      <p:sp>
        <p:nvSpPr>
          <p:cNvPr id="3" name="Content Placeholder 2"/>
          <p:cNvSpPr>
            <a:spLocks noGrp="1"/>
          </p:cNvSpPr>
          <p:nvPr>
            <p:ph idx="1"/>
          </p:nvPr>
        </p:nvSpPr>
        <p:spPr/>
        <p:txBody>
          <a:bodyPr/>
          <a:lstStyle/>
          <a:p>
            <a:pPr marL="0" indent="0">
              <a:buNone/>
            </a:pPr>
            <a:r>
              <a:rPr lang="en-US" altLang="zh-CN" dirty="0"/>
              <a:t>CNNS:</a:t>
            </a:r>
          </a:p>
          <a:p>
            <a:pPr>
              <a:buFont typeface="Wingdings" pitchFamily="2" charset="2"/>
              <a:buChar char="q"/>
            </a:pPr>
            <a:r>
              <a:rPr lang="en-US" altLang="zh-CN" dirty="0"/>
              <a:t>Bilingual:</a:t>
            </a:r>
            <a:r>
              <a:rPr lang="zh-CN" altLang="en-US" dirty="0"/>
              <a:t> </a:t>
            </a:r>
            <a:endParaRPr lang="en-US" altLang="zh-CN" dirty="0"/>
          </a:p>
          <a:p>
            <a:pPr lvl="1">
              <a:buFont typeface="Courier New" panose="02070309020205020404" pitchFamily="49" charset="0"/>
              <a:buChar char="o"/>
            </a:pPr>
            <a:r>
              <a:rPr lang="en-US" altLang="zh-CN" dirty="0"/>
              <a:t>English</a:t>
            </a:r>
            <a:r>
              <a:rPr lang="zh-CN" altLang="en-US" dirty="0"/>
              <a:t> </a:t>
            </a:r>
            <a:r>
              <a:rPr lang="en-US" altLang="zh-CN" dirty="0"/>
              <a:t>in</a:t>
            </a:r>
            <a:r>
              <a:rPr lang="zh-CN" altLang="en-US" dirty="0"/>
              <a:t> </a:t>
            </a:r>
            <a:r>
              <a:rPr lang="en-US" altLang="zh-CN" dirty="0"/>
              <a:t>slides</a:t>
            </a:r>
            <a:r>
              <a:rPr lang="zh-CN" altLang="en-US" dirty="0"/>
              <a:t> </a:t>
            </a:r>
            <a:r>
              <a:rPr lang="en-US" altLang="zh-CN" dirty="0"/>
              <a:t>/</a:t>
            </a:r>
            <a:r>
              <a:rPr lang="zh-CN" altLang="en-US" dirty="0"/>
              <a:t> </a:t>
            </a:r>
            <a:r>
              <a:rPr lang="en-US" altLang="zh-CN" dirty="0"/>
              <a:t>homework</a:t>
            </a:r>
            <a:r>
              <a:rPr lang="zh-CN" altLang="en-US" dirty="0"/>
              <a:t> </a:t>
            </a:r>
            <a:r>
              <a:rPr lang="en-US" altLang="zh-CN" dirty="0"/>
              <a:t>/</a:t>
            </a:r>
            <a:r>
              <a:rPr lang="zh-CN" altLang="en-US" dirty="0"/>
              <a:t> </a:t>
            </a:r>
            <a:r>
              <a:rPr lang="en-US" altLang="zh-CN" dirty="0"/>
              <a:t>exams</a:t>
            </a:r>
          </a:p>
          <a:p>
            <a:pPr lvl="1">
              <a:buFont typeface="Courier New" panose="02070309020205020404" pitchFamily="49" charset="0"/>
              <a:buChar char="o"/>
            </a:pPr>
            <a:r>
              <a:rPr lang="en-US" altLang="zh-CN" dirty="0"/>
              <a:t>Chinese</a:t>
            </a:r>
            <a:r>
              <a:rPr lang="zh-CN" altLang="en-US" dirty="0"/>
              <a:t> </a:t>
            </a:r>
            <a:r>
              <a:rPr lang="en-US" altLang="zh-CN" dirty="0"/>
              <a:t>in</a:t>
            </a:r>
            <a:r>
              <a:rPr lang="zh-CN" altLang="en-US" dirty="0"/>
              <a:t> </a:t>
            </a:r>
            <a:r>
              <a:rPr lang="en-US" altLang="zh-CN" dirty="0"/>
              <a:t>lecture</a:t>
            </a:r>
            <a:r>
              <a:rPr lang="zh-CN" altLang="en-US" dirty="0"/>
              <a:t> </a:t>
            </a:r>
            <a:r>
              <a:rPr lang="en-US" altLang="zh-CN" dirty="0"/>
              <a:t>/</a:t>
            </a:r>
            <a:r>
              <a:rPr lang="zh-CN" altLang="en-US" dirty="0"/>
              <a:t> </a:t>
            </a:r>
            <a:r>
              <a:rPr lang="en-US" altLang="zh-CN" dirty="0"/>
              <a:t>lab</a:t>
            </a:r>
            <a:r>
              <a:rPr lang="zh-CN" altLang="en-US" dirty="0"/>
              <a:t> </a:t>
            </a:r>
            <a:r>
              <a:rPr lang="en-US" altLang="zh-CN" dirty="0"/>
              <a:t>classes</a:t>
            </a:r>
            <a:r>
              <a:rPr lang="zh-CN" altLang="en-US" dirty="0"/>
              <a:t> </a:t>
            </a:r>
            <a:r>
              <a:rPr lang="en-US" altLang="zh-CN" dirty="0"/>
              <a:t>/</a:t>
            </a:r>
            <a:r>
              <a:rPr lang="zh-CN" altLang="en-US" dirty="0"/>
              <a:t> </a:t>
            </a:r>
            <a:r>
              <a:rPr lang="en-US" altLang="zh-CN" dirty="0"/>
              <a:t>discussions</a:t>
            </a:r>
          </a:p>
          <a:p>
            <a:pPr>
              <a:buFont typeface="Wingdings" pitchFamily="2" charset="2"/>
              <a:buChar char="q"/>
            </a:pPr>
            <a:r>
              <a:rPr lang="en-US" altLang="zh-CN" dirty="0"/>
              <a:t>More</a:t>
            </a:r>
            <a:r>
              <a:rPr lang="zh-CN" altLang="en-US" dirty="0"/>
              <a:t> </a:t>
            </a:r>
            <a:r>
              <a:rPr lang="en-US" altLang="zh-CN" dirty="0"/>
              <a:t>emphasis</a:t>
            </a:r>
            <a:r>
              <a:rPr lang="zh-CN" altLang="en-US" dirty="0"/>
              <a:t> </a:t>
            </a:r>
            <a:r>
              <a:rPr lang="en-US" altLang="zh-CN" dirty="0"/>
              <a:t>on</a:t>
            </a:r>
            <a:r>
              <a:rPr lang="zh-CN" altLang="en-US" dirty="0"/>
              <a:t> </a:t>
            </a:r>
            <a:r>
              <a:rPr lang="en-US" altLang="zh-CN" dirty="0"/>
              <a:t>design</a:t>
            </a:r>
            <a:r>
              <a:rPr lang="zh-CN" altLang="en-US" dirty="0"/>
              <a:t> </a:t>
            </a:r>
            <a:r>
              <a:rPr lang="en-US" altLang="zh-CN" dirty="0"/>
              <a:t>principles,</a:t>
            </a:r>
            <a:r>
              <a:rPr lang="zh-CN" altLang="en-US" dirty="0"/>
              <a:t> </a:t>
            </a:r>
            <a:r>
              <a:rPr lang="en-US" altLang="zh-CN" dirty="0"/>
              <a:t>theories</a:t>
            </a:r>
            <a:r>
              <a:rPr lang="zh-CN" altLang="en-US" dirty="0"/>
              <a:t> </a:t>
            </a:r>
            <a:r>
              <a:rPr lang="en-US" altLang="zh-CN" dirty="0"/>
              <a:t>and</a:t>
            </a:r>
            <a:r>
              <a:rPr lang="zh-CN" altLang="en-US" dirty="0"/>
              <a:t> </a:t>
            </a:r>
            <a:r>
              <a:rPr lang="en-US" altLang="zh-CN" dirty="0"/>
              <a:t>programming</a:t>
            </a:r>
          </a:p>
          <a:p>
            <a:pPr>
              <a:buFont typeface="Wingdings" pitchFamily="2" charset="2"/>
              <a:buChar char="q"/>
            </a:pPr>
            <a:r>
              <a:rPr lang="en-US" altLang="zh-CN" dirty="0"/>
              <a:t>More</a:t>
            </a:r>
            <a:r>
              <a:rPr lang="zh-CN" altLang="en-US" dirty="0"/>
              <a:t> </a:t>
            </a:r>
            <a:r>
              <a:rPr lang="en-US" altLang="zh-CN" dirty="0"/>
              <a:t>emphasis</a:t>
            </a:r>
            <a:r>
              <a:rPr lang="zh-CN" altLang="en-US" dirty="0"/>
              <a:t> </a:t>
            </a:r>
            <a:r>
              <a:rPr lang="en-US" altLang="zh-CN" dirty="0"/>
              <a:t>on</a:t>
            </a:r>
            <a:r>
              <a:rPr lang="zh-CN" altLang="en-US" dirty="0"/>
              <a:t> </a:t>
            </a:r>
            <a:r>
              <a:rPr lang="en-US" altLang="zh-CN" dirty="0"/>
              <a:t>security</a:t>
            </a:r>
            <a:r>
              <a:rPr lang="zh-CN" altLang="en-US" dirty="0"/>
              <a:t> </a:t>
            </a:r>
            <a:r>
              <a:rPr lang="en-US" altLang="zh-CN" dirty="0"/>
              <a:t>issues</a:t>
            </a:r>
          </a:p>
          <a:p>
            <a:pPr>
              <a:buFont typeface="Wingdings" pitchFamily="2" charset="2"/>
              <a:buChar char="q"/>
            </a:pPr>
            <a:r>
              <a:rPr lang="en-US" altLang="zh-CN" dirty="0"/>
              <a:t>Less</a:t>
            </a:r>
            <a:r>
              <a:rPr lang="zh-CN" altLang="en-US" dirty="0"/>
              <a:t> </a:t>
            </a:r>
            <a:r>
              <a:rPr lang="en-US" altLang="zh-CN" dirty="0"/>
              <a:t>emphasis</a:t>
            </a:r>
            <a:r>
              <a:rPr lang="zh-CN" altLang="en-US" dirty="0"/>
              <a:t> </a:t>
            </a:r>
            <a:r>
              <a:rPr lang="en-US" altLang="zh-CN" dirty="0"/>
              <a:t>on</a:t>
            </a:r>
            <a:r>
              <a:rPr lang="zh-CN" altLang="en-US" dirty="0"/>
              <a:t> </a:t>
            </a:r>
            <a:r>
              <a:rPr lang="en-US" altLang="zh-CN" dirty="0"/>
              <a:t>communication</a:t>
            </a:r>
            <a:r>
              <a:rPr lang="zh-CN" altLang="en-US" dirty="0"/>
              <a:t> </a:t>
            </a:r>
            <a:r>
              <a:rPr lang="en-US" altLang="zh-CN" dirty="0"/>
              <a:t>(e.g.,</a:t>
            </a:r>
            <a:r>
              <a:rPr lang="zh-CN" altLang="en-US" dirty="0"/>
              <a:t> </a:t>
            </a:r>
            <a:r>
              <a:rPr lang="en-US" altLang="zh-CN" dirty="0"/>
              <a:t>physical</a:t>
            </a:r>
            <a:r>
              <a:rPr lang="zh-CN" altLang="en-US" dirty="0"/>
              <a:t> </a:t>
            </a:r>
            <a:r>
              <a:rPr lang="en-US" altLang="zh-CN" dirty="0"/>
              <a:t>layer</a:t>
            </a:r>
            <a:r>
              <a:rPr lang="zh-CN" altLang="en-US" dirty="0"/>
              <a:t> </a:t>
            </a:r>
            <a:r>
              <a:rPr lang="en-US" altLang="zh-CN" dirty="0"/>
              <a:t>and</a:t>
            </a:r>
            <a:r>
              <a:rPr lang="zh-CN" altLang="en-US" dirty="0"/>
              <a:t> </a:t>
            </a:r>
            <a:r>
              <a:rPr lang="en-US" altLang="zh-CN" dirty="0"/>
              <a:t>wireless</a:t>
            </a:r>
            <a:r>
              <a:rPr lang="zh-CN" altLang="en-US" dirty="0"/>
              <a:t> </a:t>
            </a:r>
            <a:r>
              <a:rPr lang="en-US" altLang="zh-CN" dirty="0"/>
              <a:t>networks)</a:t>
            </a:r>
            <a:endParaRPr lang="en-US" dirty="0"/>
          </a:p>
          <a:p>
            <a:pPr>
              <a:buFont typeface="Wingdings" pitchFamily="2" charset="2"/>
              <a:buChar char="q"/>
            </a:pPr>
            <a:r>
              <a:rPr lang="en-US" altLang="zh-CN" dirty="0"/>
              <a:t>A</a:t>
            </a:r>
            <a:r>
              <a:rPr lang="zh-CN" altLang="en-US" dirty="0"/>
              <a:t> </a:t>
            </a:r>
            <a:r>
              <a:rPr lang="en-US" altLang="zh-CN" dirty="0"/>
              <a:t>top-down</a:t>
            </a:r>
            <a:r>
              <a:rPr lang="zh-CN" altLang="en-US" dirty="0"/>
              <a:t> </a:t>
            </a:r>
            <a:r>
              <a:rPr lang="en-US" altLang="zh-CN" dirty="0"/>
              <a:t>roadmap</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74E0FBDC-1D58-A74A-B477-66C729D6A5CA}" type="slidenum">
              <a:rPr lang="en-US" altLang="x-none" smtClean="0"/>
              <a:pPr/>
              <a:t>7</a:t>
            </a:fld>
            <a:endParaRPr lang="en-US" altLang="x-none"/>
          </a:p>
        </p:txBody>
      </p:sp>
    </p:spTree>
    <p:extLst>
      <p:ext uri="{BB962C8B-B14F-4D97-AF65-F5344CB8AC3E}">
        <p14:creationId xmlns:p14="http://schemas.microsoft.com/office/powerpoint/2010/main" val="773420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036A929-7358-D847-8609-B5D74F35FBDB}" type="slidenum">
              <a:rPr lang="en-US" altLang="x-none" sz="1200">
                <a:latin typeface="Tahoma" charset="0"/>
              </a:rPr>
              <a:pPr/>
              <a:t>70</a:t>
            </a:fld>
            <a:endParaRPr lang="en-US" altLang="x-none" sz="1200">
              <a:latin typeface="Tahoma" charset="0"/>
            </a:endParaRPr>
          </a:p>
        </p:txBody>
      </p:sp>
      <p:sp>
        <p:nvSpPr>
          <p:cNvPr id="91138"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257300" indent="-3429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Administrative trivia’s</a:t>
            </a:r>
            <a:endParaRPr lang="en-US" altLang="ja-JP" sz="2800" dirty="0">
              <a:latin typeface="Comic Sans MS" charset="0"/>
            </a:endParaRPr>
          </a:p>
          <a:p>
            <a:pPr algn="l">
              <a:spcBef>
                <a:spcPct val="20000"/>
              </a:spcBef>
              <a:buClr>
                <a:schemeClr val="accent1"/>
              </a:buClr>
              <a:buSzPct val="85000"/>
              <a:buFont typeface="Wingdings" charset="2"/>
              <a:buChar char="Ø"/>
            </a:pPr>
            <a:r>
              <a:rPr lang="en-US" altLang="x-none" sz="2800" i="1" dirty="0">
                <a:solidFill>
                  <a:srgbClr val="C00000"/>
                </a:solidFill>
                <a:latin typeface="Comic Sans MS" charset="0"/>
              </a:rPr>
              <a:t>A brief introduction to the Internet</a:t>
            </a:r>
          </a:p>
          <a:p>
            <a:pPr lvl="1" algn="l">
              <a:spcBef>
                <a:spcPct val="20000"/>
              </a:spcBef>
              <a:buClr>
                <a:schemeClr val="accent2"/>
              </a:buClr>
              <a:buSzPct val="75000"/>
              <a:buFont typeface="Wingdings" charset="2"/>
              <a:buChar char="¦"/>
            </a:pPr>
            <a:r>
              <a:rPr lang="en-US" altLang="x-none" sz="2400" dirty="0">
                <a:latin typeface="Comic Sans MS" charset="0"/>
              </a:rPr>
              <a:t>past</a:t>
            </a:r>
          </a:p>
          <a:p>
            <a:pPr lvl="1"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present</a:t>
            </a:r>
          </a:p>
          <a:p>
            <a:pPr lvl="2" algn="l">
              <a:spcBef>
                <a:spcPct val="20000"/>
              </a:spcBef>
              <a:buSzPct val="75000"/>
              <a:buFont typeface="Wingdings" charset="2"/>
              <a:buChar char="§"/>
            </a:pPr>
            <a:r>
              <a:rPr lang="en-US" altLang="x-none" sz="2400" i="1" dirty="0">
                <a:latin typeface="Comic Sans MS" charset="0"/>
              </a:rPr>
              <a:t>topology</a:t>
            </a:r>
          </a:p>
          <a:p>
            <a:pPr lvl="2"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traffic</a:t>
            </a:r>
          </a:p>
        </p:txBody>
      </p:sp>
      <p:sp>
        <p:nvSpPr>
          <p:cNvPr id="128003" name="Rectangle 6"/>
          <p:cNvSpPr>
            <a:spLocks noGrp="1" noChangeArrowheads="1"/>
          </p:cNvSpPr>
          <p:nvPr>
            <p:ph type="title"/>
          </p:nvPr>
        </p:nvSpPr>
        <p:spPr/>
        <p:txBody>
          <a:bodyPr/>
          <a:lstStyle/>
          <a:p>
            <a:r>
              <a:rPr lang="en-US" altLang="x-none">
                <a:ea typeface="ＭＳ Ｐゴシック" charset="-128"/>
              </a:rPr>
              <a:t>Outline</a:t>
            </a:r>
          </a:p>
        </p:txBody>
      </p:sp>
    </p:spTree>
    <p:extLst>
      <p:ext uri="{BB962C8B-B14F-4D97-AF65-F5344CB8AC3E}">
        <p14:creationId xmlns:p14="http://schemas.microsoft.com/office/powerpoint/2010/main" val="34536549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p:cNvSpPr>
            <a:spLocks noGrp="1"/>
          </p:cNvSpPr>
          <p:nvPr>
            <p:ph type="title"/>
          </p:nvPr>
        </p:nvSpPr>
        <p:spPr>
          <a:xfrm>
            <a:off x="533400" y="82550"/>
            <a:ext cx="7783513" cy="1146175"/>
          </a:xfrm>
        </p:spPr>
        <p:txBody>
          <a:bodyPr/>
          <a:lstStyle/>
          <a:p>
            <a:r>
              <a:rPr lang="en-US" altLang="x-none" sz="3600" dirty="0">
                <a:ea typeface="ＭＳ Ｐゴシック" charset="-128"/>
              </a:rPr>
              <a:t>Internet (Consumer) Traffic</a:t>
            </a:r>
          </a:p>
        </p:txBody>
      </p:sp>
      <p:sp>
        <p:nvSpPr>
          <p:cNvPr id="13005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4B6643A-9784-1A4D-BCE3-49FA3200F11C}" type="slidenum">
              <a:rPr lang="en-US" altLang="x-none" sz="1200">
                <a:latin typeface="Tahoma" charset="0"/>
              </a:rPr>
              <a:pPr/>
              <a:t>71</a:t>
            </a:fld>
            <a:endParaRPr lang="en-US" altLang="x-none" sz="1200">
              <a:latin typeface="Tahoma" charset="0"/>
            </a:endParaRPr>
          </a:p>
        </p:txBody>
      </p:sp>
      <p:sp>
        <p:nvSpPr>
          <p:cNvPr id="15364"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pic>
        <p:nvPicPr>
          <p:cNvPr id="130052"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1301750"/>
            <a:ext cx="9156700" cy="571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56128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p:cNvSpPr>
            <a:spLocks noGrp="1"/>
          </p:cNvSpPr>
          <p:nvPr>
            <p:ph type="title"/>
          </p:nvPr>
        </p:nvSpPr>
        <p:spPr>
          <a:xfrm>
            <a:off x="387350" y="79375"/>
            <a:ext cx="2819400" cy="1146175"/>
          </a:xfrm>
        </p:spPr>
        <p:txBody>
          <a:bodyPr/>
          <a:lstStyle/>
          <a:p>
            <a:r>
              <a:rPr lang="en-US" altLang="x-none" sz="2800" dirty="0">
                <a:ea typeface="ＭＳ Ｐゴシック" charset="-128"/>
              </a:rPr>
              <a:t>Internet Traffic in Perspective</a:t>
            </a:r>
          </a:p>
        </p:txBody>
      </p:sp>
      <p:sp>
        <p:nvSpPr>
          <p:cNvPr id="13209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7B96986-0C2D-A148-B574-BD244C84BABA}" type="slidenum">
              <a:rPr lang="en-US" altLang="x-none" sz="1200">
                <a:latin typeface="Tahoma" charset="0"/>
              </a:rPr>
              <a:pPr/>
              <a:t>72</a:t>
            </a:fld>
            <a:endParaRPr lang="en-US" altLang="x-none" sz="1200">
              <a:latin typeface="Tahoma" charset="0"/>
            </a:endParaRPr>
          </a:p>
        </p:txBody>
      </p:sp>
      <p:sp>
        <p:nvSpPr>
          <p:cNvPr id="132099"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pic>
        <p:nvPicPr>
          <p:cNvPr id="132100"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511550" y="23813"/>
            <a:ext cx="5181600" cy="6832600"/>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pic>
        <p:nvPicPr>
          <p:cNvPr id="132101" name="Picture 5" descr="bill_gates_01.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230188" y="4273550"/>
            <a:ext cx="3144837"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4"/>
          <p:cNvSpPr>
            <a:spLocks noChangeArrowheads="1"/>
          </p:cNvSpPr>
          <p:nvPr/>
        </p:nvSpPr>
        <p:spPr bwMode="auto">
          <a:xfrm>
            <a:off x="387350" y="2825750"/>
            <a:ext cx="2365375" cy="992188"/>
          </a:xfrm>
          <a:prstGeom prst="wedgeRoundRectCallout">
            <a:avLst>
              <a:gd name="adj1" fmla="val 16386"/>
              <a:gd name="adj2" fmla="val 181265"/>
              <a:gd name="adj3" fmla="val 16667"/>
            </a:avLst>
          </a:prstGeom>
          <a:solidFill>
            <a:schemeClr val="accent1">
              <a:lumMod val="75000"/>
            </a:schemeClr>
          </a:solidFill>
          <a:ln w="9525" algn="ctr">
            <a:solidFill>
              <a:schemeClr val="bg2"/>
            </a:solidFill>
            <a:round/>
            <a:headEnd/>
            <a:tailEnd/>
          </a:ln>
        </p:spPr>
        <p:txBody>
          <a:bodyPr lIns="91567" tIns="45785" rIns="91567" bIns="45785" anchor="ctr"/>
          <a:lstStyle/>
          <a:p>
            <a:pPr>
              <a:defRPr/>
            </a:pPr>
            <a:r>
              <a:rPr lang="en-US" sz="1600" dirty="0">
                <a:solidFill>
                  <a:srgbClr val="C00000"/>
                </a:solidFill>
                <a:latin typeface="Times New Roman" pitchFamily="18" charset="0"/>
                <a:ea typeface="+mn-ea"/>
              </a:rPr>
              <a:t>640K ought to be enough for anybody.</a:t>
            </a:r>
          </a:p>
        </p:txBody>
      </p:sp>
      <p:sp>
        <p:nvSpPr>
          <p:cNvPr id="132103" name="Rectangle 1"/>
          <p:cNvSpPr>
            <a:spLocks noChangeArrowheads="1"/>
          </p:cNvSpPr>
          <p:nvPr/>
        </p:nvSpPr>
        <p:spPr bwMode="auto">
          <a:xfrm>
            <a:off x="5492750" y="2673350"/>
            <a:ext cx="3124200" cy="609600"/>
          </a:xfrm>
          <a:prstGeom prst="rect">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Tree>
    <p:extLst>
      <p:ext uri="{BB962C8B-B14F-4D97-AF65-F5344CB8AC3E}">
        <p14:creationId xmlns:p14="http://schemas.microsoft.com/office/powerpoint/2010/main" val="15714820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072BE21-FA85-FC4C-B86C-B0BB514AAA17}" type="slidenum">
              <a:rPr lang="en-US" altLang="x-none" sz="1200">
                <a:latin typeface="Tahoma" charset="0"/>
              </a:rPr>
              <a:pPr/>
              <a:t>73</a:t>
            </a:fld>
            <a:endParaRPr lang="en-US" altLang="x-none" sz="1200">
              <a:latin typeface="Tahoma" charset="0"/>
            </a:endParaRPr>
          </a:p>
        </p:txBody>
      </p:sp>
      <p:sp>
        <p:nvSpPr>
          <p:cNvPr id="134146" name="Rectangle 2"/>
          <p:cNvSpPr>
            <a:spLocks noGrp="1" noChangeArrowheads="1"/>
          </p:cNvSpPr>
          <p:nvPr>
            <p:ph type="title"/>
          </p:nvPr>
        </p:nvSpPr>
        <p:spPr/>
        <p:txBody>
          <a:bodyPr/>
          <a:lstStyle/>
          <a:p>
            <a:r>
              <a:rPr lang="en-US" altLang="x-none">
                <a:ea typeface="ＭＳ Ｐゴシック" charset="-128"/>
              </a:rPr>
              <a:t>Outline</a:t>
            </a:r>
          </a:p>
        </p:txBody>
      </p:sp>
      <p:sp>
        <p:nvSpPr>
          <p:cNvPr id="134147"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Administrative trivia</a:t>
            </a:r>
            <a:r>
              <a:rPr lang="ja-JP" altLang="en-US">
                <a:ea typeface="ＭＳ Ｐゴシック" charset="-128"/>
              </a:rPr>
              <a:t>’</a:t>
            </a:r>
            <a:r>
              <a:rPr lang="en-US" altLang="ja-JP" dirty="0">
                <a:ea typeface="ＭＳ Ｐゴシック" charset="-128"/>
              </a:rPr>
              <a:t>s</a:t>
            </a:r>
            <a:endParaRPr lang="en-US" altLang="x-none" dirty="0">
              <a:ea typeface="ＭＳ Ｐゴシック" charset="-128"/>
            </a:endParaRPr>
          </a:p>
          <a:p>
            <a:pPr>
              <a:buFont typeface="Wingdings" pitchFamily="2" charset="2"/>
              <a:buChar char="q"/>
            </a:pPr>
            <a:r>
              <a:rPr lang="en-US" altLang="x-none" dirty="0">
                <a:ea typeface="ＭＳ Ｐゴシック" charset="-128"/>
              </a:rPr>
              <a:t>A brief introduction to the Internet: past and present</a:t>
            </a:r>
          </a:p>
          <a:p>
            <a:pPr>
              <a:buFont typeface="Wingdings" charset="2"/>
              <a:buChar char="Ø"/>
            </a:pPr>
            <a:r>
              <a:rPr lang="en-US" altLang="x-none" i="1" dirty="0">
                <a:solidFill>
                  <a:srgbClr val="C00000"/>
                </a:solidFill>
                <a:ea typeface="ＭＳ Ｐゴシック" charset="-128"/>
              </a:rPr>
              <a:t>Challenges of Internet networks and apps</a:t>
            </a:r>
          </a:p>
        </p:txBody>
      </p:sp>
    </p:spTree>
    <p:extLst>
      <p:ext uri="{BB962C8B-B14F-4D97-AF65-F5344CB8AC3E}">
        <p14:creationId xmlns:p14="http://schemas.microsoft.com/office/powerpoint/2010/main" val="6051823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p:cNvSpPr>
            <a:spLocks noGrp="1"/>
          </p:cNvSpPr>
          <p:nvPr>
            <p:ph type="title"/>
          </p:nvPr>
        </p:nvSpPr>
        <p:spPr/>
        <p:txBody>
          <a:bodyPr/>
          <a:lstStyle/>
          <a:p>
            <a:r>
              <a:rPr lang="en-US" altLang="x-none">
                <a:ea typeface="ＭＳ Ｐゴシック" charset="-128"/>
              </a:rPr>
              <a:t>Scale</a:t>
            </a:r>
          </a:p>
        </p:txBody>
      </p:sp>
      <p:sp>
        <p:nvSpPr>
          <p:cNvPr id="13619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A009746-0746-DE42-AC01-A6D98B48394D}" type="slidenum">
              <a:rPr lang="en-US" altLang="x-none" sz="1200">
                <a:latin typeface="Tahoma" charset="0"/>
              </a:rPr>
              <a:pPr/>
              <a:t>74</a:t>
            </a:fld>
            <a:endParaRPr lang="en-US" altLang="x-none" sz="1200">
              <a:latin typeface="Tahoma" charset="0"/>
            </a:endParaRPr>
          </a:p>
        </p:txBody>
      </p:sp>
      <p:sp>
        <p:nvSpPr>
          <p:cNvPr id="136195" name="Content Placeholder 2"/>
          <p:cNvSpPr>
            <a:spLocks noGrp="1"/>
          </p:cNvSpPr>
          <p:nvPr>
            <p:ph idx="1"/>
          </p:nvPr>
        </p:nvSpPr>
        <p:spPr/>
        <p:txBody>
          <a:bodyPr/>
          <a:lstStyle/>
          <a:p>
            <a:pPr>
              <a:buFont typeface="ZapfDingbats" charset="0"/>
              <a:buNone/>
            </a:pPr>
            <a:r>
              <a:rPr lang="ja-JP" altLang="en-US" sz="2400">
                <a:ea typeface="ＭＳ Ｐゴシック" charset="-128"/>
              </a:rPr>
              <a:t>“</a:t>
            </a:r>
            <a:r>
              <a:rPr lang="en-US" altLang="ja-JP" sz="2400">
                <a:ea typeface="ＭＳ Ｐゴシック" charset="-128"/>
              </a:rPr>
              <a:t>Developers who have worked at the small scale might be asking themselves why we need to bother when we could just use some kind of out-of the-box solution. For small-scale applications, this can be a great idea. We save time and money up front and get a working and serviceable application. The problem comes at larger scales—there are no off-the-shelf kits that will allow you to build something like Amazon... There’s a good reason why the largest applications on the Internet are all bespoke creations: no other approach can create massively scalable applications within a reasonable budget.</a:t>
            </a:r>
            <a:r>
              <a:rPr lang="ja-JP" altLang="en-US" sz="2400">
                <a:ea typeface="ＭＳ Ｐゴシック" charset="-128"/>
              </a:rPr>
              <a:t>”</a:t>
            </a:r>
            <a:endParaRPr lang="en-US" altLang="x-none" sz="2400">
              <a:ea typeface="ＭＳ Ｐゴシック" charset="-128"/>
            </a:endParaRPr>
          </a:p>
        </p:txBody>
      </p:sp>
      <p:sp>
        <p:nvSpPr>
          <p:cNvPr id="136196" name="Rectangle 4"/>
          <p:cNvSpPr>
            <a:spLocks noChangeArrowheads="1"/>
          </p:cNvSpPr>
          <p:nvPr/>
        </p:nvSpPr>
        <p:spPr bwMode="auto">
          <a:xfrm>
            <a:off x="4502150" y="6530975"/>
            <a:ext cx="37544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http://www.evontech.com/symbian/55.html</a:t>
            </a:r>
          </a:p>
        </p:txBody>
      </p:sp>
      <p:pic>
        <p:nvPicPr>
          <p:cNvPr id="136197"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35750" y="-4763"/>
            <a:ext cx="24971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93179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2264E72-3A34-FD45-BF1F-330D8F778AD3}"/>
              </a:ext>
            </a:extLst>
          </p:cNvPr>
          <p:cNvGrpSpPr/>
          <p:nvPr/>
        </p:nvGrpSpPr>
        <p:grpSpPr>
          <a:xfrm>
            <a:off x="920353" y="1598309"/>
            <a:ext cx="7163593" cy="4774474"/>
            <a:chOff x="381793" y="223260"/>
            <a:chExt cx="8464550" cy="6081564"/>
          </a:xfrm>
        </p:grpSpPr>
        <p:pic>
          <p:nvPicPr>
            <p:cNvPr id="5" name="Picture 4">
              <a:extLst>
                <a:ext uri="{FF2B5EF4-FFF2-40B4-BE49-F238E27FC236}">
                  <a16:creationId xmlns:a16="http://schemas.microsoft.com/office/drawing/2014/main" id="{21E41AD0-FC46-1041-8369-582C02BFE9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793" y="2927242"/>
              <a:ext cx="8464550" cy="3377582"/>
            </a:xfrm>
            <a:prstGeom prst="rect">
              <a:avLst/>
            </a:prstGeom>
          </p:spPr>
        </p:pic>
        <p:pic>
          <p:nvPicPr>
            <p:cNvPr id="4" name="Picture 3">
              <a:extLst>
                <a:ext uri="{FF2B5EF4-FFF2-40B4-BE49-F238E27FC236}">
                  <a16:creationId xmlns:a16="http://schemas.microsoft.com/office/drawing/2014/main" id="{A9957DEE-5DF0-1F48-84F8-C27C57EB546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1793" y="223260"/>
              <a:ext cx="8453437" cy="2766579"/>
            </a:xfrm>
            <a:prstGeom prst="rect">
              <a:avLst/>
            </a:prstGeom>
          </p:spPr>
        </p:pic>
      </p:grpSp>
      <p:sp>
        <p:nvSpPr>
          <p:cNvPr id="138241" name="Title 1"/>
          <p:cNvSpPr>
            <a:spLocks noGrp="1"/>
          </p:cNvSpPr>
          <p:nvPr>
            <p:ph type="title"/>
          </p:nvPr>
        </p:nvSpPr>
        <p:spPr>
          <a:xfrm>
            <a:off x="234950" y="234950"/>
            <a:ext cx="8534400" cy="914400"/>
          </a:xfrm>
        </p:spPr>
        <p:txBody>
          <a:bodyPr/>
          <a:lstStyle/>
          <a:p>
            <a:r>
              <a:rPr lang="en-US" altLang="x-none" sz="3200" dirty="0">
                <a:ea typeface="ＭＳ Ｐゴシック" charset="-128"/>
              </a:rPr>
              <a:t>Largest Internet Sites in </a:t>
            </a:r>
            <a:r>
              <a:rPr lang="en-US" altLang="zh-CN" sz="3200" dirty="0">
                <a:ea typeface="ＭＳ Ｐゴシック" charset="-128"/>
              </a:rPr>
              <a:t>the</a:t>
            </a:r>
            <a:r>
              <a:rPr lang="zh-CN" altLang="en-US" sz="3200" dirty="0">
                <a:ea typeface="ＭＳ Ｐゴシック" charset="-128"/>
              </a:rPr>
              <a:t> </a:t>
            </a:r>
            <a:r>
              <a:rPr lang="en-US" altLang="zh-CN" sz="3200" dirty="0">
                <a:ea typeface="ＭＳ Ｐゴシック" charset="-128"/>
              </a:rPr>
              <a:t>World</a:t>
            </a:r>
            <a:r>
              <a:rPr lang="en-US" altLang="x-none" sz="3200" dirty="0">
                <a:ea typeface="ＭＳ Ｐゴシック" charset="-128"/>
              </a:rPr>
              <a:t> </a:t>
            </a:r>
          </a:p>
        </p:txBody>
      </p:sp>
      <p:sp>
        <p:nvSpPr>
          <p:cNvPr id="1382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EFC8A54-32D4-0A40-9ECA-26C60040BC0F}" type="slidenum">
              <a:rPr lang="en-US" altLang="x-none" sz="1200">
                <a:latin typeface="Tahoma" charset="0"/>
              </a:rPr>
              <a:pPr/>
              <a:t>75</a:t>
            </a:fld>
            <a:endParaRPr lang="en-US" altLang="x-none" sz="1200">
              <a:latin typeface="Tahoma" charset="0"/>
            </a:endParaRPr>
          </a:p>
        </p:txBody>
      </p:sp>
      <p:sp>
        <p:nvSpPr>
          <p:cNvPr id="15364"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sp>
        <p:nvSpPr>
          <p:cNvPr id="138245" name="Rectangle 2"/>
          <p:cNvSpPr>
            <a:spLocks noChangeArrowheads="1"/>
          </p:cNvSpPr>
          <p:nvPr/>
        </p:nvSpPr>
        <p:spPr bwMode="auto">
          <a:xfrm>
            <a:off x="275212" y="6413500"/>
            <a:ext cx="64527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www.visualcapitalist.com</a:t>
            </a:r>
            <a:r>
              <a:rPr lang="en-US" altLang="x-none" sz="1200" dirty="0"/>
              <a:t>/</a:t>
            </a:r>
            <a:r>
              <a:rPr lang="en-US" altLang="x-none" sz="1200" dirty="0" err="1"/>
              <a:t>wp</a:t>
            </a:r>
            <a:r>
              <a:rPr lang="en-US" altLang="x-none" sz="1200" dirty="0"/>
              <a:t>-content/uploads/2021/01/Country-With-the-Most-</a:t>
            </a:r>
            <a:r>
              <a:rPr lang="en-US" altLang="x-none" sz="1200" dirty="0" err="1"/>
              <a:t>Websites.html</a:t>
            </a:r>
            <a:endParaRPr lang="en-US" altLang="x-none" sz="1200" dirty="0"/>
          </a:p>
        </p:txBody>
      </p:sp>
      <p:pic>
        <p:nvPicPr>
          <p:cNvPr id="3" name="Picture 2">
            <a:extLst>
              <a:ext uri="{FF2B5EF4-FFF2-40B4-BE49-F238E27FC236}">
                <a16:creationId xmlns:a16="http://schemas.microsoft.com/office/drawing/2014/main" id="{954D6A6F-8018-694C-AC6F-14CB6B0BAC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21151" y="1606550"/>
            <a:ext cx="4648200" cy="4693939"/>
          </a:xfrm>
          <a:prstGeom prst="rect">
            <a:avLst/>
          </a:prstGeom>
        </p:spPr>
      </p:pic>
    </p:spTree>
    <p:extLst>
      <p:ext uri="{BB962C8B-B14F-4D97-AF65-F5344CB8AC3E}">
        <p14:creationId xmlns:p14="http://schemas.microsoft.com/office/powerpoint/2010/main" val="35902187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9350-10D5-9645-B262-15F4D832A54D}"/>
              </a:ext>
            </a:extLst>
          </p:cNvPr>
          <p:cNvSpPr>
            <a:spLocks noGrp="1"/>
          </p:cNvSpPr>
          <p:nvPr>
            <p:ph type="title"/>
          </p:nvPr>
        </p:nvSpPr>
        <p:spPr/>
        <p:txBody>
          <a:bodyPr/>
          <a:lstStyle/>
          <a:p>
            <a:r>
              <a:rPr lang="en-US" altLang="x-none" sz="3200" dirty="0">
                <a:solidFill>
                  <a:srgbClr val="3333CC"/>
                </a:solidFill>
                <a:ea typeface="ＭＳ Ｐゴシック" charset="-128"/>
              </a:rPr>
              <a:t>Largest Internet Sites in </a:t>
            </a:r>
            <a:r>
              <a:rPr lang="en-US" altLang="zh-CN" sz="3200" dirty="0">
                <a:solidFill>
                  <a:srgbClr val="3333CC"/>
                </a:solidFill>
                <a:ea typeface="ＭＳ Ｐゴシック" charset="-128"/>
              </a:rPr>
              <a:t>the</a:t>
            </a:r>
            <a:r>
              <a:rPr lang="zh-CN" altLang="en-US" sz="3200" dirty="0">
                <a:solidFill>
                  <a:srgbClr val="3333CC"/>
                </a:solidFill>
                <a:ea typeface="ＭＳ Ｐゴシック" charset="-128"/>
              </a:rPr>
              <a:t> </a:t>
            </a:r>
            <a:r>
              <a:rPr lang="en-US" altLang="zh-CN" sz="3200" dirty="0">
                <a:solidFill>
                  <a:srgbClr val="3333CC"/>
                </a:solidFill>
                <a:ea typeface="ＭＳ Ｐゴシック" charset="-128"/>
              </a:rPr>
              <a:t>World</a:t>
            </a:r>
            <a:r>
              <a:rPr lang="en-US" altLang="x-none" sz="3200" dirty="0">
                <a:solidFill>
                  <a:srgbClr val="3333CC"/>
                </a:solidFill>
                <a:ea typeface="ＭＳ Ｐゴシック" charset="-128"/>
              </a:rPr>
              <a:t> </a:t>
            </a:r>
            <a:endParaRPr lang="en-US" dirty="0"/>
          </a:p>
        </p:txBody>
      </p:sp>
      <p:sp>
        <p:nvSpPr>
          <p:cNvPr id="4" name="Slide Number Placeholder 3">
            <a:extLst>
              <a:ext uri="{FF2B5EF4-FFF2-40B4-BE49-F238E27FC236}">
                <a16:creationId xmlns:a16="http://schemas.microsoft.com/office/drawing/2014/main" id="{43F44436-951B-7042-8BA3-4712FD1729DE}"/>
              </a:ext>
            </a:extLst>
          </p:cNvPr>
          <p:cNvSpPr>
            <a:spLocks noGrp="1"/>
          </p:cNvSpPr>
          <p:nvPr>
            <p:ph type="sldNum" sz="quarter" idx="12"/>
          </p:nvPr>
        </p:nvSpPr>
        <p:spPr/>
        <p:txBody>
          <a:bodyPr/>
          <a:lstStyle/>
          <a:p>
            <a:fld id="{F1BC9A0C-B9C7-D94C-BB05-DB5EC86B0AC6}" type="slidenum">
              <a:rPr lang="en-US" altLang="x-none" smtClean="0"/>
              <a:pPr/>
              <a:t>76</a:t>
            </a:fld>
            <a:endParaRPr lang="en-US" altLang="x-none"/>
          </a:p>
        </p:txBody>
      </p:sp>
      <p:pic>
        <p:nvPicPr>
          <p:cNvPr id="5" name="Picture 4">
            <a:extLst>
              <a:ext uri="{FF2B5EF4-FFF2-40B4-BE49-F238E27FC236}">
                <a16:creationId xmlns:a16="http://schemas.microsoft.com/office/drawing/2014/main" id="{8A8C088D-514F-1E4C-B874-B723D722901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4713" y="2825750"/>
            <a:ext cx="7702550" cy="1601981"/>
          </a:xfrm>
          <a:prstGeom prst="rect">
            <a:avLst/>
          </a:prstGeom>
        </p:spPr>
      </p:pic>
      <p:pic>
        <p:nvPicPr>
          <p:cNvPr id="6" name="Picture 5">
            <a:extLst>
              <a:ext uri="{FF2B5EF4-FFF2-40B4-BE49-F238E27FC236}">
                <a16:creationId xmlns:a16="http://schemas.microsoft.com/office/drawing/2014/main" id="{E9609835-895A-2847-B4EB-FE0350F5DE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92550" y="1316266"/>
            <a:ext cx="4960349" cy="4851330"/>
          </a:xfrm>
          <a:prstGeom prst="rect">
            <a:avLst/>
          </a:prstGeom>
        </p:spPr>
      </p:pic>
      <p:sp>
        <p:nvSpPr>
          <p:cNvPr id="7" name="Rectangle 6">
            <a:extLst>
              <a:ext uri="{FF2B5EF4-FFF2-40B4-BE49-F238E27FC236}">
                <a16:creationId xmlns:a16="http://schemas.microsoft.com/office/drawing/2014/main" id="{018059DF-4983-784F-99E9-C5BFF675585A}"/>
              </a:ext>
            </a:extLst>
          </p:cNvPr>
          <p:cNvSpPr/>
          <p:nvPr/>
        </p:nvSpPr>
        <p:spPr>
          <a:xfrm>
            <a:off x="692150" y="6413500"/>
            <a:ext cx="4906729" cy="276999"/>
          </a:xfrm>
          <a:prstGeom prst="rect">
            <a:avLst/>
          </a:prstGeom>
        </p:spPr>
        <p:txBody>
          <a:bodyPr wrap="none">
            <a:spAutoFit/>
          </a:bodyPr>
          <a:lstStyle/>
          <a:p>
            <a:r>
              <a:rPr lang="en-US" sz="1200" dirty="0"/>
              <a:t>https://</a:t>
            </a:r>
            <a:r>
              <a:rPr lang="en-US" sz="1200" dirty="0" err="1"/>
              <a:t>www.visualcapitalist.com</a:t>
            </a:r>
            <a:r>
              <a:rPr lang="en-US" sz="1200" dirty="0"/>
              <a:t>/the-50-most-visited-websites-in-the-world/</a:t>
            </a:r>
          </a:p>
        </p:txBody>
      </p:sp>
    </p:spTree>
    <p:extLst>
      <p:ext uri="{BB962C8B-B14F-4D97-AF65-F5344CB8AC3E}">
        <p14:creationId xmlns:p14="http://schemas.microsoft.com/office/powerpoint/2010/main" val="16090724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x-none">
                <a:ea typeface="ＭＳ Ｐゴシック" charset="-128"/>
              </a:rPr>
              <a:t>General Complexity</a:t>
            </a:r>
          </a:p>
        </p:txBody>
      </p:sp>
      <p:sp>
        <p:nvSpPr>
          <p:cNvPr id="1402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A52864F-C8E7-E248-8646-D2149A10AAD6}" type="slidenum">
              <a:rPr lang="en-US" altLang="x-none" sz="1200">
                <a:latin typeface="Tahoma" charset="0"/>
              </a:rPr>
              <a:pPr/>
              <a:t>77</a:t>
            </a:fld>
            <a:endParaRPr lang="en-US" altLang="x-none" sz="1200">
              <a:latin typeface="Tahoma" charset="0"/>
            </a:endParaRPr>
          </a:p>
        </p:txBody>
      </p:sp>
      <p:sp>
        <p:nvSpPr>
          <p:cNvPr id="140291" name="Content Placeholder 2"/>
          <p:cNvSpPr>
            <a:spLocks noGrp="1"/>
          </p:cNvSpPr>
          <p:nvPr>
            <p:ph idx="1"/>
          </p:nvPr>
        </p:nvSpPr>
        <p:spPr/>
        <p:txBody>
          <a:bodyPr/>
          <a:lstStyle/>
          <a:p>
            <a:pPr>
              <a:buFont typeface="Wingdings" pitchFamily="2" charset="2"/>
              <a:buChar char="q"/>
            </a:pPr>
            <a:r>
              <a:rPr lang="en-US" altLang="x-none" dirty="0">
                <a:solidFill>
                  <a:srgbClr val="000090"/>
                </a:solidFill>
                <a:ea typeface="ＭＳ Ｐゴシック" charset="-128"/>
              </a:rPr>
              <a:t>Complexity</a:t>
            </a:r>
            <a:r>
              <a:rPr lang="en-US" altLang="x-none" dirty="0">
                <a:ea typeface="ＭＳ Ｐゴシック" charset="-128"/>
              </a:rPr>
              <a:t> in highly organized systems arises primarily from design strategies intended to create </a:t>
            </a:r>
            <a:r>
              <a:rPr lang="en-US" altLang="x-none" dirty="0">
                <a:solidFill>
                  <a:srgbClr val="000090"/>
                </a:solidFill>
                <a:ea typeface="ＭＳ Ｐゴシック" charset="-128"/>
              </a:rPr>
              <a:t>robustness to uncertainty</a:t>
            </a:r>
            <a:r>
              <a:rPr lang="en-US" altLang="x-none" dirty="0">
                <a:ea typeface="ＭＳ Ｐゴシック" charset="-128"/>
              </a:rPr>
              <a:t> in their environments and component parts.</a:t>
            </a:r>
          </a:p>
          <a:p>
            <a:pPr lvl="1">
              <a:buFont typeface="Courier New" panose="02070309020205020404" pitchFamily="49" charset="0"/>
              <a:buChar char="o"/>
            </a:pPr>
            <a:r>
              <a:rPr lang="en-US" altLang="x-none" sz="2000" dirty="0">
                <a:solidFill>
                  <a:srgbClr val="000090"/>
                </a:solidFill>
                <a:ea typeface="ＭＳ Ｐゴシック" charset="-128"/>
              </a:rPr>
              <a:t>Scalability</a:t>
            </a:r>
            <a:r>
              <a:rPr lang="en-US" altLang="x-none" sz="2000" dirty="0">
                <a:ea typeface="ＭＳ Ｐゴシック" charset="-128"/>
              </a:rPr>
              <a:t> is robustness to changes to the size and complexity of a system as a whole.</a:t>
            </a:r>
          </a:p>
          <a:p>
            <a:pPr lvl="1">
              <a:buFont typeface="Courier New" panose="02070309020205020404" pitchFamily="49" charset="0"/>
              <a:buChar char="o"/>
            </a:pPr>
            <a:r>
              <a:rPr lang="en-US" altLang="x-none" sz="2000" dirty="0">
                <a:solidFill>
                  <a:srgbClr val="000090"/>
                </a:solidFill>
                <a:ea typeface="ＭＳ Ｐゴシック" charset="-128"/>
              </a:rPr>
              <a:t>Evolvability</a:t>
            </a:r>
            <a:r>
              <a:rPr lang="en-US" altLang="x-none" sz="2000" dirty="0">
                <a:ea typeface="ＭＳ Ｐゴシック" charset="-128"/>
              </a:rPr>
              <a:t> is robustness of lineages to large changes on various (usually long) time scales.</a:t>
            </a:r>
          </a:p>
          <a:p>
            <a:pPr lvl="1">
              <a:buFont typeface="Courier New" panose="02070309020205020404" pitchFamily="49" charset="0"/>
              <a:buChar char="o"/>
            </a:pPr>
            <a:r>
              <a:rPr lang="en-US" altLang="x-none" sz="2000" dirty="0">
                <a:solidFill>
                  <a:srgbClr val="000090"/>
                </a:solidFill>
                <a:ea typeface="ＭＳ Ｐゴシック" charset="-128"/>
              </a:rPr>
              <a:t>Reliability</a:t>
            </a:r>
            <a:r>
              <a:rPr lang="en-US" altLang="x-none" sz="2000" dirty="0">
                <a:ea typeface="ＭＳ Ｐゴシック" charset="-128"/>
              </a:rPr>
              <a:t> is robustness to component failures.</a:t>
            </a:r>
          </a:p>
          <a:p>
            <a:pPr lvl="1">
              <a:buFont typeface="Courier New" panose="02070309020205020404" pitchFamily="49" charset="0"/>
              <a:buChar char="o"/>
            </a:pPr>
            <a:r>
              <a:rPr lang="en-US" altLang="x-none" sz="2000" dirty="0">
                <a:solidFill>
                  <a:srgbClr val="000090"/>
                </a:solidFill>
                <a:ea typeface="ＭＳ Ｐゴシック" charset="-128"/>
              </a:rPr>
              <a:t>Efficiency</a:t>
            </a:r>
            <a:r>
              <a:rPr lang="en-US" altLang="x-none" sz="2000" dirty="0">
                <a:ea typeface="ＭＳ Ｐゴシック" charset="-128"/>
              </a:rPr>
              <a:t> is robustness to resource scarcity.</a:t>
            </a:r>
          </a:p>
          <a:p>
            <a:pPr lvl="1">
              <a:buFont typeface="Courier New" panose="02070309020205020404" pitchFamily="49" charset="0"/>
              <a:buChar char="o"/>
            </a:pPr>
            <a:r>
              <a:rPr lang="en-US" altLang="x-none" sz="2000" dirty="0">
                <a:solidFill>
                  <a:srgbClr val="000090"/>
                </a:solidFill>
                <a:ea typeface="ＭＳ Ｐゴシック" charset="-128"/>
              </a:rPr>
              <a:t>Modularity</a:t>
            </a:r>
            <a:r>
              <a:rPr lang="en-US" altLang="x-none" sz="2000" dirty="0">
                <a:ea typeface="ＭＳ Ｐゴシック" charset="-128"/>
              </a:rPr>
              <a:t> is robustness to component rearrangements.</a:t>
            </a:r>
          </a:p>
        </p:txBody>
      </p:sp>
      <p:sp>
        <p:nvSpPr>
          <p:cNvPr id="140292" name="Rectangle 4"/>
          <p:cNvSpPr>
            <a:spLocks noChangeArrowheads="1"/>
          </p:cNvSpPr>
          <p:nvPr/>
        </p:nvSpPr>
        <p:spPr bwMode="auto">
          <a:xfrm>
            <a:off x="6321425" y="6407150"/>
            <a:ext cx="12747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David Meyer</a:t>
            </a:r>
            <a:endParaRPr lang="en-US" altLang="x-none" sz="4000"/>
          </a:p>
        </p:txBody>
      </p:sp>
      <p:pic>
        <p:nvPicPr>
          <p:cNvPr id="140293"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35750" y="-4763"/>
            <a:ext cx="24971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56180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29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029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2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029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0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Number Placeholder 1"/>
          <p:cNvSpPr>
            <a:spLocks noGrp="1"/>
          </p:cNvSpPr>
          <p:nvPr>
            <p:ph type="sldNum" sz="quarter" idx="10"/>
          </p:nvPr>
        </p:nvSpPr>
        <p:spPr>
          <a:xfrm>
            <a:off x="7023100" y="64135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4">
                <a:solidFill>
                  <a:schemeClr val="tx1"/>
                </a:solidFill>
                <a:latin typeface="Comic Sans MS" charset="0"/>
                <a:ea typeface="ＭＳ Ｐゴシック" charset="-128"/>
              </a:defRPr>
            </a:lvl1pPr>
            <a:lvl2pPr marL="743990" indent="-286150">
              <a:spcBef>
                <a:spcPct val="20000"/>
              </a:spcBef>
              <a:buClr>
                <a:schemeClr val="accent2"/>
              </a:buClr>
              <a:buSzPct val="75000"/>
              <a:buFont typeface="ZapfDingbats" charset="0"/>
              <a:buChar char="m"/>
              <a:defRPr sz="2403">
                <a:solidFill>
                  <a:schemeClr val="tx1"/>
                </a:solidFill>
                <a:latin typeface="Comic Sans MS" charset="0"/>
                <a:ea typeface="ＭＳ Ｐゴシック" charset="-128"/>
              </a:defRPr>
            </a:lvl2pPr>
            <a:lvl3pPr marL="1144600" indent="-228920">
              <a:spcBef>
                <a:spcPct val="20000"/>
              </a:spcBef>
              <a:buChar char="•"/>
              <a:defRPr sz="2003">
                <a:solidFill>
                  <a:schemeClr val="tx1"/>
                </a:solidFill>
                <a:latin typeface="Comic Sans MS" charset="0"/>
                <a:ea typeface="ＭＳ Ｐゴシック" charset="-128"/>
              </a:defRPr>
            </a:lvl3pPr>
            <a:lvl4pPr marL="1602440" indent="-228920">
              <a:spcBef>
                <a:spcPct val="20000"/>
              </a:spcBef>
              <a:buChar char="–"/>
              <a:defRPr sz="2003">
                <a:solidFill>
                  <a:schemeClr val="tx1"/>
                </a:solidFill>
                <a:latin typeface="Times New Roman" charset="0"/>
                <a:ea typeface="ＭＳ Ｐゴシック" charset="-128"/>
              </a:defRPr>
            </a:lvl4pPr>
            <a:lvl5pPr marL="2060280" indent="-228920">
              <a:spcBef>
                <a:spcPct val="20000"/>
              </a:spcBef>
              <a:buChar char="»"/>
              <a:defRPr sz="2003">
                <a:solidFill>
                  <a:schemeClr val="tx1"/>
                </a:solidFill>
                <a:latin typeface="Times New Roman" charset="0"/>
                <a:ea typeface="ＭＳ Ｐゴシック" charset="-128"/>
              </a:defRPr>
            </a:lvl5pPr>
            <a:lvl6pPr marL="2518120" indent="-228920" eaLnBrk="0" fontAlgn="base" hangingPunct="0">
              <a:spcBef>
                <a:spcPct val="20000"/>
              </a:spcBef>
              <a:spcAft>
                <a:spcPct val="0"/>
              </a:spcAft>
              <a:buChar char="»"/>
              <a:defRPr sz="2003">
                <a:solidFill>
                  <a:schemeClr val="tx1"/>
                </a:solidFill>
                <a:latin typeface="Times New Roman" charset="0"/>
                <a:ea typeface="ＭＳ Ｐゴシック" charset="-128"/>
              </a:defRPr>
            </a:lvl6pPr>
            <a:lvl7pPr marL="2975961" indent="-228920" eaLnBrk="0" fontAlgn="base" hangingPunct="0">
              <a:spcBef>
                <a:spcPct val="20000"/>
              </a:spcBef>
              <a:spcAft>
                <a:spcPct val="0"/>
              </a:spcAft>
              <a:buChar char="»"/>
              <a:defRPr sz="2003">
                <a:solidFill>
                  <a:schemeClr val="tx1"/>
                </a:solidFill>
                <a:latin typeface="Times New Roman" charset="0"/>
                <a:ea typeface="ＭＳ Ｐゴシック" charset="-128"/>
              </a:defRPr>
            </a:lvl7pPr>
            <a:lvl8pPr marL="3433801" indent="-228920" eaLnBrk="0" fontAlgn="base" hangingPunct="0">
              <a:spcBef>
                <a:spcPct val="20000"/>
              </a:spcBef>
              <a:spcAft>
                <a:spcPct val="0"/>
              </a:spcAft>
              <a:buChar char="»"/>
              <a:defRPr sz="2003">
                <a:solidFill>
                  <a:schemeClr val="tx1"/>
                </a:solidFill>
                <a:latin typeface="Times New Roman" charset="0"/>
                <a:ea typeface="ＭＳ Ｐゴシック" charset="-128"/>
              </a:defRPr>
            </a:lvl8pPr>
            <a:lvl9pPr marL="3891641" indent="-228920" eaLnBrk="0" fontAlgn="base" hangingPunct="0">
              <a:spcBef>
                <a:spcPct val="20000"/>
              </a:spcBef>
              <a:spcAft>
                <a:spcPct val="0"/>
              </a:spcAft>
              <a:buChar char="»"/>
              <a:defRPr sz="2003">
                <a:solidFill>
                  <a:schemeClr val="tx1"/>
                </a:solidFill>
                <a:latin typeface="Times New Roman" charset="0"/>
                <a:ea typeface="ＭＳ Ｐゴシック" charset="-128"/>
              </a:defRPr>
            </a:lvl9pPr>
          </a:lstStyle>
          <a:p>
            <a:pPr algn="r">
              <a:spcBef>
                <a:spcPct val="0"/>
              </a:spcBef>
              <a:buClrTx/>
              <a:buSzTx/>
              <a:buFontTx/>
              <a:buNone/>
            </a:pPr>
            <a:fld id="{B52BD2BD-B903-134D-AE54-2FD4265963CD}" type="slidenum">
              <a:rPr lang="en-US" altLang="en-US" sz="1402">
                <a:solidFill>
                  <a:srgbClr val="000000"/>
                </a:solidFill>
                <a:latin typeface="Times New Roman" charset="0"/>
              </a:rPr>
              <a:pPr algn="r">
                <a:spcBef>
                  <a:spcPct val="0"/>
                </a:spcBef>
                <a:buClrTx/>
                <a:buSzTx/>
                <a:buFontTx/>
                <a:buNone/>
              </a:pPr>
              <a:t>78</a:t>
            </a:fld>
            <a:endParaRPr lang="en-US" altLang="en-US" sz="1402">
              <a:solidFill>
                <a:srgbClr val="000000"/>
              </a:solidFill>
              <a:latin typeface="Times New Roman" charset="0"/>
            </a:endParaRPr>
          </a:p>
        </p:txBody>
      </p:sp>
      <p:sp>
        <p:nvSpPr>
          <p:cNvPr id="175106" name="Rectangle 4"/>
          <p:cNvSpPr>
            <a:spLocks noChangeArrowheads="1"/>
          </p:cNvSpPr>
          <p:nvPr/>
        </p:nvSpPr>
        <p:spPr bwMode="auto">
          <a:xfrm>
            <a:off x="82550" y="152073"/>
            <a:ext cx="9302750" cy="991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38" tIns="45771" rIns="91538" bIns="45771"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None/>
            </a:pPr>
            <a:r>
              <a:rPr lang="en-US" altLang="en-US" sz="3204" u="sng" dirty="0">
                <a:solidFill>
                  <a:srgbClr val="3333CC"/>
                </a:solidFill>
              </a:rPr>
              <a:t>Core: Simple Forwarding to </a:t>
            </a:r>
            <a:r>
              <a:rPr lang="en-US" altLang="en-US" sz="3204" u="sng">
                <a:solidFill>
                  <a:srgbClr val="3333CC"/>
                </a:solidFill>
              </a:rPr>
              <a:t>Network Functions</a:t>
            </a:r>
            <a:endParaRPr lang="en-US" altLang="en-US" sz="3204" u="sng" dirty="0">
              <a:solidFill>
                <a:srgbClr val="3333CC"/>
              </a:solidFill>
            </a:endParaRPr>
          </a:p>
        </p:txBody>
      </p:sp>
      <p:sp>
        <p:nvSpPr>
          <p:cNvPr id="23" name="Content Placeholder 2"/>
          <p:cNvSpPr txBox="1">
            <a:spLocks/>
          </p:cNvSpPr>
          <p:nvPr/>
        </p:nvSpPr>
        <p:spPr>
          <a:xfrm>
            <a:off x="282078" y="1466450"/>
            <a:ext cx="8865206" cy="5192510"/>
          </a:xfrm>
          <a:prstGeom prst="rect">
            <a:avLst/>
          </a:prstGeom>
        </p:spPr>
        <p:txBody>
          <a:bodyPr>
            <a:noAutofit/>
          </a:bodyPr>
          <a:lst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a:buFont typeface="Wingdings" pitchFamily="2" charset="2"/>
              <a:buChar char="q"/>
            </a:pPr>
            <a:r>
              <a:rPr lang="en-US" altLang="ja-JP" sz="2804" kern="0" dirty="0"/>
              <a:t>Modern networks contain diverse types of equipment beyond simple routing/forwarding</a:t>
            </a:r>
            <a:endParaRPr lang="en-US" altLang="ja-JP" sz="2403" kern="0" dirty="0"/>
          </a:p>
          <a:p>
            <a:endParaRPr lang="en-US" altLang="ja-JP" sz="2403" kern="0" dirty="0"/>
          </a:p>
          <a:p>
            <a:pPr marL="0" indent="0">
              <a:buNone/>
            </a:pPr>
            <a:br>
              <a:rPr lang="en-US" altLang="ja-JP" sz="2403" kern="0" dirty="0"/>
            </a:br>
            <a:endParaRPr lang="en-US" altLang="ja-JP" sz="2403" kern="0" dirty="0"/>
          </a:p>
        </p:txBody>
      </p:sp>
      <p:pic>
        <p:nvPicPr>
          <p:cNvPr id="24" name="Picture 23"/>
          <p:cNvPicPr>
            <a:picLocks noChangeAspect="1"/>
          </p:cNvPicPr>
          <p:nvPr/>
        </p:nvPicPr>
        <p:blipFill>
          <a:blip r:embed="rId3"/>
          <a:stretch>
            <a:fillRect/>
          </a:stretch>
        </p:blipFill>
        <p:spPr>
          <a:xfrm>
            <a:off x="0" y="3058284"/>
            <a:ext cx="9156700" cy="2522867"/>
          </a:xfrm>
          <a:prstGeom prst="rect">
            <a:avLst/>
          </a:prstGeom>
        </p:spPr>
      </p:pic>
      <p:sp>
        <p:nvSpPr>
          <p:cNvPr id="25" name="Rectangle 24"/>
          <p:cNvSpPr/>
          <p:nvPr/>
        </p:nvSpPr>
        <p:spPr>
          <a:xfrm>
            <a:off x="6493598" y="5472257"/>
            <a:ext cx="2369640" cy="262295"/>
          </a:xfrm>
          <a:prstGeom prst="rect">
            <a:avLst/>
          </a:prstGeom>
        </p:spPr>
        <p:txBody>
          <a:bodyPr wrap="none">
            <a:spAutoFit/>
          </a:bodyPr>
          <a:lstStyle/>
          <a:p>
            <a:r>
              <a:rPr lang="en-US" altLang="ja-JP" sz="1102" i="1" dirty="0"/>
              <a:t>Source: [Sherry, et. al SIGCOMM’12]</a:t>
            </a:r>
            <a:endParaRPr lang="en-US" sz="1102" i="1" dirty="0"/>
          </a:p>
        </p:txBody>
      </p:sp>
      <p:sp>
        <p:nvSpPr>
          <p:cNvPr id="26" name="Rectangle 25"/>
          <p:cNvSpPr/>
          <p:nvPr/>
        </p:nvSpPr>
        <p:spPr>
          <a:xfrm>
            <a:off x="291495" y="5472257"/>
            <a:ext cx="7980402" cy="308204"/>
          </a:xfrm>
          <a:prstGeom prst="rect">
            <a:avLst/>
          </a:prstGeom>
        </p:spPr>
        <p:txBody>
          <a:bodyPr wrap="square">
            <a:spAutoFit/>
          </a:bodyPr>
          <a:lstStyle/>
          <a:p>
            <a:r>
              <a:rPr lang="en-US" sz="1402" dirty="0"/>
              <a:t>Small: &lt;=1k hosts; Medium: 1k-10k; Large: 10k-100k; Very Large: &gt;= 100k</a:t>
            </a:r>
          </a:p>
        </p:txBody>
      </p:sp>
      <p:sp>
        <p:nvSpPr>
          <p:cNvPr id="2" name="Rectangle 1"/>
          <p:cNvSpPr/>
          <p:nvPr/>
        </p:nvSpPr>
        <p:spPr>
          <a:xfrm>
            <a:off x="759229" y="2815747"/>
            <a:ext cx="700201" cy="169640"/>
          </a:xfrm>
          <a:prstGeom prst="rect">
            <a:avLst/>
          </a:prstGeom>
        </p:spPr>
        <p:txBody>
          <a:bodyPr wrap="none">
            <a:spAutoFit/>
          </a:bodyPr>
          <a:lstStyle/>
          <a:p>
            <a:r>
              <a:rPr lang="en-US" altLang="ja-JP" sz="501" kern="0" dirty="0"/>
              <a:t>Enterprise networks</a:t>
            </a:r>
            <a:endParaRPr lang="en-US" sz="501" dirty="0"/>
          </a:p>
        </p:txBody>
      </p:sp>
    </p:spTree>
    <p:extLst>
      <p:ext uri="{BB962C8B-B14F-4D97-AF65-F5344CB8AC3E}">
        <p14:creationId xmlns:p14="http://schemas.microsoft.com/office/powerpoint/2010/main" val="20257126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Number Placeholder 3"/>
          <p:cNvSpPr>
            <a:spLocks noGrp="1"/>
          </p:cNvSpPr>
          <p:nvPr>
            <p:ph type="sldNum" sz="quarter" idx="12"/>
          </p:nvPr>
        </p:nvSpPr>
        <p:spPr>
          <a:xfrm>
            <a:off x="234950" y="64135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fld id="{193DCDCF-BAE2-5D47-BB64-A1512B5B13D5}" type="slidenum">
              <a:rPr lang="en-US" altLang="x-none" sz="1400">
                <a:solidFill>
                  <a:srgbClr val="000000"/>
                </a:solidFill>
              </a:rPr>
              <a:pPr algn="l"/>
              <a:t>79</a:t>
            </a:fld>
            <a:endParaRPr lang="en-US" altLang="x-none" sz="1400">
              <a:solidFill>
                <a:srgbClr val="000000"/>
              </a:solidFill>
            </a:endParaRPr>
          </a:p>
        </p:txBody>
      </p:sp>
      <p:sp>
        <p:nvSpPr>
          <p:cNvPr id="142338" name="Rectangle 2"/>
          <p:cNvSpPr>
            <a:spLocks noGrp="1" noChangeArrowheads="1"/>
          </p:cNvSpPr>
          <p:nvPr>
            <p:ph type="title"/>
          </p:nvPr>
        </p:nvSpPr>
        <p:spPr>
          <a:xfrm>
            <a:off x="533400" y="228600"/>
            <a:ext cx="8205788" cy="1146175"/>
          </a:xfrm>
        </p:spPr>
        <p:txBody>
          <a:bodyPr/>
          <a:lstStyle/>
          <a:p>
            <a:r>
              <a:rPr lang="en-US" altLang="x-none" sz="3200">
                <a:ea typeface="ＭＳ Ｐゴシック" charset="-128"/>
              </a:rPr>
              <a:t>Centralized vs Decentralized</a:t>
            </a:r>
            <a:br>
              <a:rPr lang="en-US" altLang="x-none" sz="3200">
                <a:ea typeface="ＭＳ Ｐゴシック" charset="-128"/>
              </a:rPr>
            </a:br>
            <a:r>
              <a:rPr lang="en-US" altLang="x-none" sz="3200">
                <a:ea typeface="ＭＳ Ｐゴシック" charset="-128"/>
              </a:rPr>
              <a:t>(Price of Anarchy)</a:t>
            </a:r>
          </a:p>
        </p:txBody>
      </p:sp>
      <p:sp>
        <p:nvSpPr>
          <p:cNvPr id="15364" name="Rectangle 3"/>
          <p:cNvSpPr>
            <a:spLocks noGrp="1" noChangeArrowheads="1"/>
          </p:cNvSpPr>
          <p:nvPr>
            <p:ph type="body" idx="1"/>
          </p:nvPr>
        </p:nvSpPr>
        <p:spPr>
          <a:xfrm>
            <a:off x="533400" y="1693863"/>
            <a:ext cx="8064500" cy="4865687"/>
          </a:xfrm>
        </p:spPr>
        <p:txBody>
          <a:bodyPr/>
          <a:lstStyle/>
          <a:p>
            <a:pPr>
              <a:buFont typeface="Wingdings" pitchFamily="2" charset="2"/>
              <a:buChar char="q"/>
            </a:pPr>
            <a:r>
              <a:rPr lang="en-US" altLang="zh-CN" dirty="0">
                <a:ea typeface="ＭＳ Ｐゴシック" charset="-128"/>
              </a:rPr>
              <a:t>Autonomous (“Selfish”) App: </a:t>
            </a:r>
            <a:r>
              <a:rPr lang="en-US" altLang="x-none" dirty="0">
                <a:ea typeface="ＭＳ Ｐゴシック" charset="-128"/>
              </a:rPr>
              <a:t>Assume each link has a latency function l</a:t>
            </a:r>
            <a:r>
              <a:rPr lang="en-US" altLang="x-none" baseline="-25000" dirty="0">
                <a:ea typeface="ＭＳ Ｐゴシック" charset="-128"/>
              </a:rPr>
              <a:t>e</a:t>
            </a:r>
            <a:r>
              <a:rPr lang="en-US" altLang="x-none" dirty="0">
                <a:ea typeface="ＭＳ Ｐゴシック" charset="-128"/>
              </a:rPr>
              <a:t>(x): latency of link e when x amount of traffic goes through e:</a:t>
            </a:r>
          </a:p>
        </p:txBody>
      </p:sp>
      <p:grpSp>
        <p:nvGrpSpPr>
          <p:cNvPr id="2" name="Group 4"/>
          <p:cNvGrpSpPr>
            <a:grpSpLocks/>
          </p:cNvGrpSpPr>
          <p:nvPr/>
        </p:nvGrpSpPr>
        <p:grpSpPr bwMode="auto">
          <a:xfrm>
            <a:off x="3587750" y="4044950"/>
            <a:ext cx="3509963" cy="1692275"/>
            <a:chOff x="1476" y="2975"/>
            <a:chExt cx="2208" cy="1064"/>
          </a:xfrm>
        </p:grpSpPr>
        <p:grpSp>
          <p:nvGrpSpPr>
            <p:cNvPr id="142343" name="Group 5"/>
            <p:cNvGrpSpPr>
              <a:grpSpLocks/>
            </p:cNvGrpSpPr>
            <p:nvPr/>
          </p:nvGrpSpPr>
          <p:grpSpPr bwMode="auto">
            <a:xfrm>
              <a:off x="1476" y="3291"/>
              <a:ext cx="576" cy="396"/>
              <a:chOff x="1104" y="3348"/>
              <a:chExt cx="576" cy="396"/>
            </a:xfrm>
          </p:grpSpPr>
          <p:sp>
            <p:nvSpPr>
              <p:cNvPr id="142351" name="Oval 6"/>
              <p:cNvSpPr>
                <a:spLocks noChangeArrowheads="1"/>
              </p:cNvSpPr>
              <p:nvPr/>
            </p:nvSpPr>
            <p:spPr bwMode="auto">
              <a:xfrm>
                <a:off x="1104" y="3360"/>
                <a:ext cx="576"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a:solidFill>
                    <a:srgbClr val="000000"/>
                  </a:solidFill>
                  <a:latin typeface="Comic Sans MS" charset="0"/>
                </a:endParaRPr>
              </a:p>
            </p:txBody>
          </p:sp>
          <p:sp>
            <p:nvSpPr>
              <p:cNvPr id="142352" name="Text Box 7"/>
              <p:cNvSpPr txBox="1">
                <a:spLocks noChangeArrowheads="1"/>
              </p:cNvSpPr>
              <p:nvPr/>
            </p:nvSpPr>
            <p:spPr bwMode="auto">
              <a:xfrm>
                <a:off x="1226" y="3348"/>
                <a:ext cx="22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2800">
                    <a:solidFill>
                      <a:srgbClr val="000000"/>
                    </a:solidFill>
                    <a:latin typeface="Arial" charset="0"/>
                  </a:rPr>
                  <a:t>s</a:t>
                </a:r>
                <a:endParaRPr lang="en-US" altLang="x-none" sz="2800" baseline="-25000">
                  <a:solidFill>
                    <a:srgbClr val="000000"/>
                  </a:solidFill>
                  <a:latin typeface="Arial" charset="0"/>
                </a:endParaRPr>
              </a:p>
            </p:txBody>
          </p:sp>
        </p:grpSp>
        <p:grpSp>
          <p:nvGrpSpPr>
            <p:cNvPr id="142344" name="Group 8"/>
            <p:cNvGrpSpPr>
              <a:grpSpLocks/>
            </p:cNvGrpSpPr>
            <p:nvPr/>
          </p:nvGrpSpPr>
          <p:grpSpPr bwMode="auto">
            <a:xfrm>
              <a:off x="3108" y="3303"/>
              <a:ext cx="576" cy="384"/>
              <a:chOff x="1104" y="3360"/>
              <a:chExt cx="576" cy="384"/>
            </a:xfrm>
          </p:grpSpPr>
          <p:sp>
            <p:nvSpPr>
              <p:cNvPr id="142349" name="Oval 9"/>
              <p:cNvSpPr>
                <a:spLocks noChangeArrowheads="1"/>
              </p:cNvSpPr>
              <p:nvPr/>
            </p:nvSpPr>
            <p:spPr bwMode="auto">
              <a:xfrm>
                <a:off x="1104" y="3360"/>
                <a:ext cx="576"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a:solidFill>
                    <a:srgbClr val="000000"/>
                  </a:solidFill>
                  <a:latin typeface="Comic Sans MS" charset="0"/>
                </a:endParaRPr>
              </a:p>
            </p:txBody>
          </p:sp>
          <p:sp>
            <p:nvSpPr>
              <p:cNvPr id="142350" name="Text Box 10"/>
              <p:cNvSpPr txBox="1">
                <a:spLocks noChangeArrowheads="1"/>
              </p:cNvSpPr>
              <p:nvPr/>
            </p:nvSpPr>
            <p:spPr bwMode="auto">
              <a:xfrm>
                <a:off x="1320" y="3396"/>
                <a:ext cx="17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2800">
                    <a:solidFill>
                      <a:srgbClr val="000000"/>
                    </a:solidFill>
                    <a:latin typeface="Arial" charset="0"/>
                  </a:rPr>
                  <a:t>t</a:t>
                </a:r>
                <a:endParaRPr lang="en-US" altLang="x-none" sz="23900" baseline="-25000">
                  <a:solidFill>
                    <a:srgbClr val="000000"/>
                  </a:solidFill>
                  <a:latin typeface="Arial" charset="0"/>
                </a:endParaRPr>
              </a:p>
            </p:txBody>
          </p:sp>
        </p:grpSp>
        <p:sp>
          <p:nvSpPr>
            <p:cNvPr id="142345" name="Freeform 11"/>
            <p:cNvSpPr>
              <a:spLocks/>
            </p:cNvSpPr>
            <p:nvPr/>
          </p:nvSpPr>
          <p:spPr bwMode="auto">
            <a:xfrm>
              <a:off x="1764" y="3159"/>
              <a:ext cx="1632" cy="144"/>
            </a:xfrm>
            <a:custGeom>
              <a:avLst/>
              <a:gdLst>
                <a:gd name="T0" fmla="*/ 0 w 1632"/>
                <a:gd name="T1" fmla="*/ 144 h 144"/>
                <a:gd name="T2" fmla="*/ 768 w 1632"/>
                <a:gd name="T3" fmla="*/ 0 h 144"/>
                <a:gd name="T4" fmla="*/ 1632 w 1632"/>
                <a:gd name="T5" fmla="*/ 144 h 144"/>
                <a:gd name="T6" fmla="*/ 0 60000 65536"/>
                <a:gd name="T7" fmla="*/ 0 60000 65536"/>
                <a:gd name="T8" fmla="*/ 0 60000 65536"/>
                <a:gd name="T9" fmla="*/ 0 w 1632"/>
                <a:gd name="T10" fmla="*/ 0 h 144"/>
                <a:gd name="T11" fmla="*/ 1632 w 1632"/>
                <a:gd name="T12" fmla="*/ 144 h 144"/>
              </a:gdLst>
              <a:ahLst/>
              <a:cxnLst>
                <a:cxn ang="T6">
                  <a:pos x="T0" y="T1"/>
                </a:cxn>
                <a:cxn ang="T7">
                  <a:pos x="T2" y="T3"/>
                </a:cxn>
                <a:cxn ang="T8">
                  <a:pos x="T4" y="T5"/>
                </a:cxn>
              </a:cxnLst>
              <a:rect l="T9" t="T10" r="T11" b="T12"/>
              <a:pathLst>
                <a:path w="1632" h="144">
                  <a:moveTo>
                    <a:pt x="0" y="144"/>
                  </a:moveTo>
                  <a:cubicBezTo>
                    <a:pt x="248" y="72"/>
                    <a:pt x="496" y="0"/>
                    <a:pt x="768" y="0"/>
                  </a:cubicBezTo>
                  <a:cubicBezTo>
                    <a:pt x="1040" y="0"/>
                    <a:pt x="1336" y="72"/>
                    <a:pt x="1632" y="14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346" name="Freeform 12"/>
            <p:cNvSpPr>
              <a:spLocks/>
            </p:cNvSpPr>
            <p:nvPr/>
          </p:nvSpPr>
          <p:spPr bwMode="auto">
            <a:xfrm>
              <a:off x="1716" y="3687"/>
              <a:ext cx="1584" cy="144"/>
            </a:xfrm>
            <a:custGeom>
              <a:avLst/>
              <a:gdLst>
                <a:gd name="T0" fmla="*/ 0 w 1584"/>
                <a:gd name="T1" fmla="*/ 0 h 144"/>
                <a:gd name="T2" fmla="*/ 816 w 1584"/>
                <a:gd name="T3" fmla="*/ 144 h 144"/>
                <a:gd name="T4" fmla="*/ 1584 w 1584"/>
                <a:gd name="T5" fmla="*/ 0 h 144"/>
                <a:gd name="T6" fmla="*/ 0 60000 65536"/>
                <a:gd name="T7" fmla="*/ 0 60000 65536"/>
                <a:gd name="T8" fmla="*/ 0 60000 65536"/>
                <a:gd name="T9" fmla="*/ 0 w 1584"/>
                <a:gd name="T10" fmla="*/ 0 h 144"/>
                <a:gd name="T11" fmla="*/ 1584 w 1584"/>
                <a:gd name="T12" fmla="*/ 144 h 144"/>
              </a:gdLst>
              <a:ahLst/>
              <a:cxnLst>
                <a:cxn ang="T6">
                  <a:pos x="T0" y="T1"/>
                </a:cxn>
                <a:cxn ang="T7">
                  <a:pos x="T2" y="T3"/>
                </a:cxn>
                <a:cxn ang="T8">
                  <a:pos x="T4" y="T5"/>
                </a:cxn>
              </a:cxnLst>
              <a:rect l="T9" t="T10" r="T11" b="T12"/>
              <a:pathLst>
                <a:path w="1584" h="144">
                  <a:moveTo>
                    <a:pt x="0" y="0"/>
                  </a:moveTo>
                  <a:cubicBezTo>
                    <a:pt x="276" y="72"/>
                    <a:pt x="552" y="144"/>
                    <a:pt x="816" y="144"/>
                  </a:cubicBezTo>
                  <a:cubicBezTo>
                    <a:pt x="1080" y="144"/>
                    <a:pt x="1332" y="72"/>
                    <a:pt x="1584" y="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347" name="Text Box 13"/>
            <p:cNvSpPr txBox="1">
              <a:spLocks noChangeArrowheads="1"/>
            </p:cNvSpPr>
            <p:nvPr/>
          </p:nvSpPr>
          <p:spPr bwMode="auto">
            <a:xfrm>
              <a:off x="2233" y="3807"/>
              <a:ext cx="56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800">
                  <a:solidFill>
                    <a:srgbClr val="000000"/>
                  </a:solidFill>
                  <a:latin typeface="Arial" charset="0"/>
                </a:rPr>
                <a:t>l(x) = 1</a:t>
              </a:r>
            </a:p>
          </p:txBody>
        </p:sp>
        <p:sp>
          <p:nvSpPr>
            <p:cNvPr id="142348" name="Text Box 14"/>
            <p:cNvSpPr txBox="1">
              <a:spLocks noChangeArrowheads="1"/>
            </p:cNvSpPr>
            <p:nvPr/>
          </p:nvSpPr>
          <p:spPr bwMode="auto">
            <a:xfrm>
              <a:off x="2278" y="2975"/>
              <a:ext cx="55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800">
                  <a:solidFill>
                    <a:srgbClr val="000000"/>
                  </a:solidFill>
                  <a:latin typeface="Arial" charset="0"/>
                </a:rPr>
                <a:t>l(x) = x</a:t>
              </a:r>
            </a:p>
          </p:txBody>
        </p:sp>
      </p:grpSp>
      <p:sp>
        <p:nvSpPr>
          <p:cNvPr id="15366" name="Text Box 15"/>
          <p:cNvSpPr txBox="1">
            <a:spLocks noChangeArrowheads="1"/>
          </p:cNvSpPr>
          <p:nvPr/>
        </p:nvSpPr>
        <p:spPr bwMode="auto">
          <a:xfrm>
            <a:off x="1720850" y="4441825"/>
            <a:ext cx="1381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67" tIns="45785" rIns="91567" bIns="4578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600">
                <a:solidFill>
                  <a:srgbClr val="000000"/>
                </a:solidFill>
                <a:latin typeface="Comic Sans MS" charset="0"/>
              </a:rPr>
              <a:t>total traffic</a:t>
            </a:r>
            <a:endParaRPr lang="en-US" altLang="x-none" sz="1600">
              <a:solidFill>
                <a:srgbClr val="000000"/>
              </a:solidFill>
              <a:latin typeface="Comic Sans MS" charset="0"/>
            </a:endParaRPr>
          </a:p>
        </p:txBody>
      </p:sp>
      <p:pic>
        <p:nvPicPr>
          <p:cNvPr id="142342" name="Picture 18"/>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59063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Looking</a:t>
            </a:r>
            <a:r>
              <a:rPr lang="zh-CN" altLang="en-US" dirty="0"/>
              <a:t> </a:t>
            </a:r>
            <a:r>
              <a:rPr lang="en-US" altLang="zh-CN" dirty="0"/>
              <a:t>for</a:t>
            </a:r>
            <a:r>
              <a:rPr lang="zh-CN" altLang="en-US" dirty="0"/>
              <a:t> </a:t>
            </a:r>
            <a:r>
              <a:rPr lang="en-US" altLang="zh-CN" dirty="0"/>
              <a:t>a</a:t>
            </a:r>
            <a:r>
              <a:rPr lang="zh-CN" altLang="en-US" dirty="0"/>
              <a:t> </a:t>
            </a:r>
            <a:r>
              <a:rPr lang="en-US" altLang="zh-CN" dirty="0"/>
              <a:t>job</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8</a:t>
            </a:fld>
            <a:endParaRPr lang="en-US" altLang="x-none"/>
          </a:p>
        </p:txBody>
      </p:sp>
      <p:graphicFrame>
        <p:nvGraphicFramePr>
          <p:cNvPr id="5" name="Table 4">
            <a:extLst>
              <a:ext uri="{FF2B5EF4-FFF2-40B4-BE49-F238E27FC236}">
                <a16:creationId xmlns:a16="http://schemas.microsoft.com/office/drawing/2014/main" id="{35974932-D802-7C4C-9722-50C2EC2EBE79}"/>
              </a:ext>
            </a:extLst>
          </p:cNvPr>
          <p:cNvGraphicFramePr>
            <a:graphicFrameLocks noGrp="1"/>
          </p:cNvGraphicFramePr>
          <p:nvPr>
            <p:extLst>
              <p:ext uri="{D42A27DB-BD31-4B8C-83A1-F6EECF244321}">
                <p14:modId xmlns:p14="http://schemas.microsoft.com/office/powerpoint/2010/main" val="1977788281"/>
              </p:ext>
            </p:extLst>
          </p:nvPr>
        </p:nvGraphicFramePr>
        <p:xfrm>
          <a:off x="1372922" y="2292350"/>
          <a:ext cx="6104468" cy="3200400"/>
        </p:xfrm>
        <a:graphic>
          <a:graphicData uri="http://schemas.openxmlformats.org/drawingml/2006/table">
            <a:tbl>
              <a:tblPr firstRow="1" bandRow="1">
                <a:tableStyleId>{5C22544A-7EE6-4342-B048-85BDC9FD1C3A}</a:tableStyleId>
              </a:tblPr>
              <a:tblGrid>
                <a:gridCol w="3052234">
                  <a:extLst>
                    <a:ext uri="{9D8B030D-6E8A-4147-A177-3AD203B41FA5}">
                      <a16:colId xmlns:a16="http://schemas.microsoft.com/office/drawing/2014/main" val="2693095121"/>
                    </a:ext>
                  </a:extLst>
                </a:gridCol>
                <a:gridCol w="3052234">
                  <a:extLst>
                    <a:ext uri="{9D8B030D-6E8A-4147-A177-3AD203B41FA5}">
                      <a16:colId xmlns:a16="http://schemas.microsoft.com/office/drawing/2014/main" val="3042194494"/>
                    </a:ext>
                  </a:extLst>
                </a:gridCol>
              </a:tblGrid>
              <a:tr h="370840">
                <a:tc>
                  <a:txBody>
                    <a:bodyPr/>
                    <a:lstStyle/>
                    <a:p>
                      <a:pPr algn="ctr"/>
                      <a:r>
                        <a:rPr lang="en-US" altLang="zh-CN" sz="2400" dirty="0"/>
                        <a:t>Domestic</a:t>
                      </a:r>
                      <a:endParaRPr lang="en-US" sz="2400" dirty="0"/>
                    </a:p>
                  </a:txBody>
                  <a:tcPr/>
                </a:tc>
                <a:tc>
                  <a:txBody>
                    <a:bodyPr/>
                    <a:lstStyle/>
                    <a:p>
                      <a:pPr algn="ctr"/>
                      <a:r>
                        <a:rPr lang="en-US" altLang="zh-CN" sz="2400" dirty="0"/>
                        <a:t>International</a:t>
                      </a:r>
                      <a:endParaRPr lang="en-US" sz="2400" dirty="0"/>
                    </a:p>
                  </a:txBody>
                  <a:tcPr/>
                </a:tc>
                <a:extLst>
                  <a:ext uri="{0D108BD9-81ED-4DB2-BD59-A6C34878D82A}">
                    <a16:rowId xmlns:a16="http://schemas.microsoft.com/office/drawing/2014/main" val="882344115"/>
                  </a:ext>
                </a:extLst>
              </a:tr>
              <a:tr h="370840">
                <a:tc>
                  <a:txBody>
                    <a:bodyPr/>
                    <a:lstStyle/>
                    <a:p>
                      <a:pPr algn="ctr"/>
                      <a:r>
                        <a:rPr lang="en-US" altLang="zh-CN" sz="2400" dirty="0"/>
                        <a:t>Huawei</a:t>
                      </a:r>
                      <a:endParaRPr lang="en-US" sz="2400" dirty="0"/>
                    </a:p>
                  </a:txBody>
                  <a:tcPr/>
                </a:tc>
                <a:tc>
                  <a:txBody>
                    <a:bodyPr/>
                    <a:lstStyle/>
                    <a:p>
                      <a:pPr algn="ctr"/>
                      <a:r>
                        <a:rPr lang="en-US" altLang="zh-CN" sz="2400" dirty="0"/>
                        <a:t>Amazon</a:t>
                      </a:r>
                      <a:endParaRPr lang="en-US" sz="2400" dirty="0"/>
                    </a:p>
                  </a:txBody>
                  <a:tcPr/>
                </a:tc>
                <a:extLst>
                  <a:ext uri="{0D108BD9-81ED-4DB2-BD59-A6C34878D82A}">
                    <a16:rowId xmlns:a16="http://schemas.microsoft.com/office/drawing/2014/main" val="4176235976"/>
                  </a:ext>
                </a:extLst>
              </a:tr>
              <a:tr h="370840">
                <a:tc>
                  <a:txBody>
                    <a:bodyPr/>
                    <a:lstStyle/>
                    <a:p>
                      <a:pPr algn="ctr"/>
                      <a:r>
                        <a:rPr lang="en-US" altLang="zh-CN" sz="2400" dirty="0"/>
                        <a:t>Alibaba</a:t>
                      </a:r>
                      <a:endParaRPr lang="en-US" sz="2400" dirty="0"/>
                    </a:p>
                  </a:txBody>
                  <a:tcPr/>
                </a:tc>
                <a:tc>
                  <a:txBody>
                    <a:bodyPr/>
                    <a:lstStyle/>
                    <a:p>
                      <a:pPr algn="ctr"/>
                      <a:r>
                        <a:rPr lang="en-US" sz="2400" dirty="0"/>
                        <a:t>Goo</a:t>
                      </a:r>
                      <a:r>
                        <a:rPr lang="en-US" altLang="zh-CN" sz="2400" dirty="0"/>
                        <a:t>gle</a:t>
                      </a:r>
                      <a:endParaRPr lang="en-US" sz="2400" dirty="0"/>
                    </a:p>
                  </a:txBody>
                  <a:tcPr/>
                </a:tc>
                <a:extLst>
                  <a:ext uri="{0D108BD9-81ED-4DB2-BD59-A6C34878D82A}">
                    <a16:rowId xmlns:a16="http://schemas.microsoft.com/office/drawing/2014/main" val="4124787344"/>
                  </a:ext>
                </a:extLst>
              </a:tr>
              <a:tr h="370840">
                <a:tc>
                  <a:txBody>
                    <a:bodyPr/>
                    <a:lstStyle/>
                    <a:p>
                      <a:pPr algn="ctr"/>
                      <a:r>
                        <a:rPr lang="en-US" altLang="zh-CN" sz="2400" dirty="0"/>
                        <a:t>Tencent</a:t>
                      </a:r>
                      <a:endParaRPr lang="en-US" sz="2400" dirty="0"/>
                    </a:p>
                  </a:txBody>
                  <a:tcPr/>
                </a:tc>
                <a:tc>
                  <a:txBody>
                    <a:bodyPr/>
                    <a:lstStyle/>
                    <a:p>
                      <a:pPr marL="0" marR="0" lvl="0" indent="0" algn="ctr" defTabSz="914306" rtl="0" eaLnBrk="1" fontAlgn="auto" latinLnBrk="0" hangingPunct="1">
                        <a:lnSpc>
                          <a:spcPct val="100000"/>
                        </a:lnSpc>
                        <a:spcBef>
                          <a:spcPts val="0"/>
                        </a:spcBef>
                        <a:spcAft>
                          <a:spcPts val="0"/>
                        </a:spcAft>
                        <a:buClrTx/>
                        <a:buSzTx/>
                        <a:buFontTx/>
                        <a:buNone/>
                        <a:tabLst/>
                        <a:defRPr/>
                      </a:pPr>
                      <a:r>
                        <a:rPr lang="en-US" altLang="zh-CN" sz="2400" dirty="0"/>
                        <a:t>Microsoft</a:t>
                      </a:r>
                      <a:endParaRPr lang="en-US" sz="2400" dirty="0"/>
                    </a:p>
                  </a:txBody>
                  <a:tcPr/>
                </a:tc>
                <a:extLst>
                  <a:ext uri="{0D108BD9-81ED-4DB2-BD59-A6C34878D82A}">
                    <a16:rowId xmlns:a16="http://schemas.microsoft.com/office/drawing/2014/main" val="2344331313"/>
                  </a:ext>
                </a:extLst>
              </a:tr>
              <a:tr h="370840">
                <a:tc>
                  <a:txBody>
                    <a:bodyPr/>
                    <a:lstStyle/>
                    <a:p>
                      <a:pPr algn="ctr"/>
                      <a:r>
                        <a:rPr lang="en-US" altLang="zh-CN" sz="2400" dirty="0"/>
                        <a:t>Xiaomi</a:t>
                      </a:r>
                      <a:endParaRPr lang="en-US" sz="2400" dirty="0"/>
                    </a:p>
                  </a:txBody>
                  <a:tcPr/>
                </a:tc>
                <a:tc>
                  <a:txBody>
                    <a:bodyPr/>
                    <a:lstStyle/>
                    <a:p>
                      <a:pPr algn="ctr"/>
                      <a:r>
                        <a:rPr lang="en-US" altLang="zh-CN" sz="2400" dirty="0"/>
                        <a:t>Facebook</a:t>
                      </a:r>
                      <a:endParaRPr lang="en-US" sz="2400" dirty="0"/>
                    </a:p>
                  </a:txBody>
                  <a:tcPr/>
                </a:tc>
                <a:extLst>
                  <a:ext uri="{0D108BD9-81ED-4DB2-BD59-A6C34878D82A}">
                    <a16:rowId xmlns:a16="http://schemas.microsoft.com/office/drawing/2014/main" val="2975709526"/>
                  </a:ext>
                </a:extLst>
              </a:tr>
              <a:tr h="370840">
                <a:tc>
                  <a:txBody>
                    <a:bodyPr/>
                    <a:lstStyle/>
                    <a:p>
                      <a:pPr algn="ctr"/>
                      <a:r>
                        <a:rPr lang="en-US" altLang="zh-CN" sz="2400" dirty="0"/>
                        <a:t>JD</a:t>
                      </a:r>
                      <a:endParaRPr lang="en-US" sz="2400" dirty="0"/>
                    </a:p>
                  </a:txBody>
                  <a:tcPr/>
                </a:tc>
                <a:tc>
                  <a:txBody>
                    <a:bodyPr/>
                    <a:lstStyle/>
                    <a:p>
                      <a:pPr algn="ctr"/>
                      <a:r>
                        <a:rPr lang="en-US" altLang="zh-CN" sz="2400" dirty="0"/>
                        <a:t>Uber</a:t>
                      </a:r>
                      <a:endParaRPr lang="en-US" sz="2400" dirty="0"/>
                    </a:p>
                  </a:txBody>
                  <a:tcPr/>
                </a:tc>
                <a:extLst>
                  <a:ext uri="{0D108BD9-81ED-4DB2-BD59-A6C34878D82A}">
                    <a16:rowId xmlns:a16="http://schemas.microsoft.com/office/drawing/2014/main" val="541327133"/>
                  </a:ext>
                </a:extLst>
              </a:tr>
              <a:tr h="370840">
                <a:tc>
                  <a:txBody>
                    <a:bodyPr/>
                    <a:lstStyle/>
                    <a:p>
                      <a:pPr algn="ctr"/>
                      <a:r>
                        <a:rPr lang="en-US" altLang="zh-CN" sz="2400" dirty="0"/>
                        <a:t>…</a:t>
                      </a:r>
                      <a:endParaRPr lang="en-US" sz="2400" dirty="0"/>
                    </a:p>
                  </a:txBody>
                  <a:tcPr/>
                </a:tc>
                <a:tc>
                  <a:txBody>
                    <a:bodyPr/>
                    <a:lstStyle/>
                    <a:p>
                      <a:pPr algn="ctr"/>
                      <a:r>
                        <a:rPr lang="en-US" altLang="zh-CN" sz="2400" dirty="0"/>
                        <a:t>…</a:t>
                      </a:r>
                      <a:endParaRPr lang="en-US" sz="2400" dirty="0"/>
                    </a:p>
                  </a:txBody>
                  <a:tcPr/>
                </a:tc>
                <a:extLst>
                  <a:ext uri="{0D108BD9-81ED-4DB2-BD59-A6C34878D82A}">
                    <a16:rowId xmlns:a16="http://schemas.microsoft.com/office/drawing/2014/main" val="1291646945"/>
                  </a:ext>
                </a:extLst>
              </a:tr>
            </a:tbl>
          </a:graphicData>
        </a:graphic>
      </p:graphicFrame>
    </p:spTree>
    <p:extLst>
      <p:ext uri="{BB962C8B-B14F-4D97-AF65-F5344CB8AC3E}">
        <p14:creationId xmlns:p14="http://schemas.microsoft.com/office/powerpoint/2010/main" val="23969654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Title 1"/>
          <p:cNvSpPr>
            <a:spLocks noGrp="1"/>
          </p:cNvSpPr>
          <p:nvPr>
            <p:ph type="title"/>
          </p:nvPr>
        </p:nvSpPr>
        <p:spPr/>
        <p:txBody>
          <a:bodyPr/>
          <a:lstStyle/>
          <a:p>
            <a:r>
              <a:rPr lang="en-US" altLang="zh-CN" sz="3200">
                <a:ea typeface="ＭＳ Ｐゴシック" charset="-128"/>
              </a:rPr>
              <a:t>Autonomous (“Selfish”) App</a:t>
            </a:r>
            <a:endParaRPr lang="en-US" altLang="x-none" sz="3200">
              <a:ea typeface="ＭＳ Ｐゴシック" charset="-128"/>
            </a:endParaRPr>
          </a:p>
        </p:txBody>
      </p:sp>
      <p:sp>
        <p:nvSpPr>
          <p:cNvPr id="4" name="Slide Number Placeholder 3"/>
          <p:cNvSpPr>
            <a:spLocks noGrp="1"/>
          </p:cNvSpPr>
          <p:nvPr>
            <p:ph type="sldNum" sz="quarter" idx="12"/>
          </p:nvPr>
        </p:nvSpPr>
        <p:spPr>
          <a:xfrm>
            <a:off x="7248525" y="6565900"/>
            <a:ext cx="1908175" cy="304800"/>
          </a:xfrm>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7D5D4D0-A53D-534A-A3C9-D0DF2BA55198}" type="slidenum">
              <a:rPr lang="en-US" altLang="x-none" sz="1200">
                <a:latin typeface="Tahoma" charset="0"/>
              </a:rPr>
              <a:pPr/>
              <a:t>80</a:t>
            </a:fld>
            <a:endParaRPr lang="en-US" altLang="x-none" sz="1200">
              <a:solidFill>
                <a:schemeClr val="bg2"/>
              </a:solidFill>
              <a:latin typeface="Tahoma" charset="0"/>
            </a:endParaRPr>
          </a:p>
        </p:txBody>
      </p:sp>
      <p:pic>
        <p:nvPicPr>
          <p:cNvPr id="9"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92288" y="1508125"/>
            <a:ext cx="5072062"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r="18704"/>
          <a:stretch>
            <a:fillRect/>
          </a:stretch>
        </p:blipFill>
        <p:spPr bwMode="auto">
          <a:xfrm>
            <a:off x="476250" y="3575050"/>
            <a:ext cx="3192463"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4389" name="Rectangle 6"/>
          <p:cNvSpPr>
            <a:spLocks noChangeArrowheads="1"/>
          </p:cNvSpPr>
          <p:nvPr/>
        </p:nvSpPr>
        <p:spPr bwMode="auto">
          <a:xfrm>
            <a:off x="3430588" y="4487863"/>
            <a:ext cx="1027112" cy="322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nvGrpSpPr>
          <p:cNvPr id="13" name="Group 7"/>
          <p:cNvGrpSpPr>
            <a:grpSpLocks/>
          </p:cNvGrpSpPr>
          <p:nvPr/>
        </p:nvGrpSpPr>
        <p:grpSpPr bwMode="auto">
          <a:xfrm>
            <a:off x="4678363" y="3581400"/>
            <a:ext cx="3857625" cy="1544638"/>
            <a:chOff x="2943" y="3164"/>
            <a:chExt cx="2427" cy="971"/>
          </a:xfrm>
        </p:grpSpPr>
        <p:pic>
          <p:nvPicPr>
            <p:cNvPr id="144392" name="Picture 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43" y="3164"/>
              <a:ext cx="2427" cy="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4393" name="Text Box 9"/>
            <p:cNvSpPr txBox="1">
              <a:spLocks noChangeArrowheads="1"/>
            </p:cNvSpPr>
            <p:nvPr/>
          </p:nvSpPr>
          <p:spPr bwMode="auto">
            <a:xfrm>
              <a:off x="4322" y="4029"/>
              <a:ext cx="43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eaLnBrk="1" hangingPunct="1"/>
              <a:r>
                <a:rPr lang="en-US" altLang="x-none">
                  <a:latin typeface="Arial" charset="0"/>
                </a:rPr>
                <a:t>Braess</a:t>
              </a:r>
              <a:r>
                <a:rPr lang="en-US" altLang="en-US">
                  <a:latin typeface="Arial" charset="0"/>
                </a:rPr>
                <a:t>’</a:t>
              </a:r>
              <a:r>
                <a:rPr lang="en-US" altLang="x-none">
                  <a:latin typeface="Arial" charset="0"/>
                </a:rPr>
                <a:t>s paradox</a:t>
              </a:r>
            </a:p>
          </p:txBody>
        </p:sp>
      </p:grpSp>
      <p:pic>
        <p:nvPicPr>
          <p:cNvPr id="144391" name="Picture 2"/>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45555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25B3F07-878C-AC46-9ECC-80AAFE8274E7}" type="slidenum">
              <a:rPr lang="en-US" altLang="x-none" sz="1200">
                <a:latin typeface="Tahoma" charset="0"/>
              </a:rPr>
              <a:pPr/>
              <a:t>81</a:t>
            </a:fld>
            <a:endParaRPr lang="en-US" altLang="x-none" sz="1200">
              <a:latin typeface="Tahoma" charset="0"/>
            </a:endParaRPr>
          </a:p>
        </p:txBody>
      </p:sp>
      <p:sp>
        <p:nvSpPr>
          <p:cNvPr id="146434" name="Rectangle 2"/>
          <p:cNvSpPr>
            <a:spLocks noGrp="1" noChangeArrowheads="1"/>
          </p:cNvSpPr>
          <p:nvPr>
            <p:ph type="title"/>
          </p:nvPr>
        </p:nvSpPr>
        <p:spPr>
          <a:xfrm>
            <a:off x="533400" y="311150"/>
            <a:ext cx="7783513" cy="835025"/>
          </a:xfrm>
        </p:spPr>
        <p:txBody>
          <a:bodyPr/>
          <a:lstStyle/>
          <a:p>
            <a:pPr marL="342900" indent="-342900"/>
            <a:r>
              <a:rPr lang="en-US" altLang="zh-CN" sz="3200">
                <a:ea typeface="ＭＳ Ｐゴシック" charset="-128"/>
              </a:rPr>
              <a:t>Decentralized (“Selfish”) Users</a:t>
            </a:r>
          </a:p>
        </p:txBody>
      </p:sp>
      <p:grpSp>
        <p:nvGrpSpPr>
          <p:cNvPr id="146435" name="Group 3"/>
          <p:cNvGrpSpPr>
            <a:grpSpLocks/>
          </p:cNvGrpSpPr>
          <p:nvPr/>
        </p:nvGrpSpPr>
        <p:grpSpPr bwMode="auto">
          <a:xfrm>
            <a:off x="815975" y="2174875"/>
            <a:ext cx="7234238" cy="3186113"/>
            <a:chOff x="480" y="1056"/>
            <a:chExt cx="4557" cy="2007"/>
          </a:xfrm>
        </p:grpSpPr>
        <p:sp>
          <p:nvSpPr>
            <p:cNvPr id="146443" name="Line 4"/>
            <p:cNvSpPr>
              <a:spLocks noChangeShapeType="1"/>
            </p:cNvSpPr>
            <p:nvPr/>
          </p:nvSpPr>
          <p:spPr bwMode="auto">
            <a:xfrm flipH="1" flipV="1">
              <a:off x="2832" y="1392"/>
              <a:ext cx="1104" cy="1296"/>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44" name="Line 5"/>
            <p:cNvSpPr>
              <a:spLocks noChangeShapeType="1"/>
            </p:cNvSpPr>
            <p:nvPr/>
          </p:nvSpPr>
          <p:spPr bwMode="auto">
            <a:xfrm flipH="1">
              <a:off x="1440" y="1392"/>
              <a:ext cx="1152" cy="1392"/>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6445" name="Line 6"/>
            <p:cNvSpPr>
              <a:spLocks noChangeShapeType="1"/>
            </p:cNvSpPr>
            <p:nvPr/>
          </p:nvSpPr>
          <p:spPr bwMode="auto">
            <a:xfrm>
              <a:off x="2688" y="1248"/>
              <a:ext cx="0" cy="720"/>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46" name="Oval 7"/>
            <p:cNvSpPr>
              <a:spLocks noChangeArrowheads="1"/>
            </p:cNvSpPr>
            <p:nvPr/>
          </p:nvSpPr>
          <p:spPr bwMode="auto">
            <a:xfrm>
              <a:off x="2256" y="115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47" name="Rectangle 8"/>
            <p:cNvSpPr>
              <a:spLocks noChangeArrowheads="1"/>
            </p:cNvSpPr>
            <p:nvPr/>
          </p:nvSpPr>
          <p:spPr bwMode="auto">
            <a:xfrm>
              <a:off x="2592" y="12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2</a:t>
              </a:r>
            </a:p>
          </p:txBody>
        </p:sp>
        <p:sp>
          <p:nvSpPr>
            <p:cNvPr id="146448" name="Line 9"/>
            <p:cNvSpPr>
              <a:spLocks noChangeShapeType="1"/>
            </p:cNvSpPr>
            <p:nvPr/>
          </p:nvSpPr>
          <p:spPr bwMode="auto">
            <a:xfrm flipH="1">
              <a:off x="1872" y="2256"/>
              <a:ext cx="768" cy="384"/>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6449" name="Line 10"/>
            <p:cNvSpPr>
              <a:spLocks noChangeShapeType="1"/>
            </p:cNvSpPr>
            <p:nvPr/>
          </p:nvSpPr>
          <p:spPr bwMode="auto">
            <a:xfrm flipH="1" flipV="1">
              <a:off x="3024" y="2352"/>
              <a:ext cx="576" cy="288"/>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50" name="Line 11"/>
            <p:cNvSpPr>
              <a:spLocks noChangeShapeType="1"/>
            </p:cNvSpPr>
            <p:nvPr/>
          </p:nvSpPr>
          <p:spPr bwMode="auto">
            <a:xfrm flipH="1">
              <a:off x="1440" y="2736"/>
              <a:ext cx="2592" cy="0"/>
            </a:xfrm>
            <a:prstGeom prst="line">
              <a:avLst/>
            </a:prstGeom>
            <a:noFill/>
            <a:ln w="76200">
              <a:solidFill>
                <a:srgbClr val="FF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51" name="Oval 12"/>
            <p:cNvSpPr>
              <a:spLocks noChangeArrowheads="1"/>
            </p:cNvSpPr>
            <p:nvPr/>
          </p:nvSpPr>
          <p:spPr bwMode="auto">
            <a:xfrm>
              <a:off x="2308" y="197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52" name="Rectangle 13"/>
            <p:cNvSpPr>
              <a:spLocks noChangeArrowheads="1"/>
            </p:cNvSpPr>
            <p:nvPr/>
          </p:nvSpPr>
          <p:spPr bwMode="auto">
            <a:xfrm>
              <a:off x="2592" y="206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0</a:t>
              </a:r>
            </a:p>
          </p:txBody>
        </p:sp>
        <p:sp>
          <p:nvSpPr>
            <p:cNvPr id="146453" name="Oval 14"/>
            <p:cNvSpPr>
              <a:spLocks noChangeArrowheads="1"/>
            </p:cNvSpPr>
            <p:nvPr/>
          </p:nvSpPr>
          <p:spPr bwMode="auto">
            <a:xfrm>
              <a:off x="3360" y="2400"/>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54" name="Rectangle 15"/>
            <p:cNvSpPr>
              <a:spLocks noChangeArrowheads="1"/>
            </p:cNvSpPr>
            <p:nvPr/>
          </p:nvSpPr>
          <p:spPr bwMode="auto">
            <a:xfrm>
              <a:off x="4272" y="27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nvGrpSpPr>
            <p:cNvPr id="146455" name="Group 16"/>
            <p:cNvGrpSpPr>
              <a:grpSpLocks/>
            </p:cNvGrpSpPr>
            <p:nvPr/>
          </p:nvGrpSpPr>
          <p:grpSpPr bwMode="auto">
            <a:xfrm>
              <a:off x="1104" y="2448"/>
              <a:ext cx="856" cy="520"/>
              <a:chOff x="724" y="2692"/>
              <a:chExt cx="856" cy="520"/>
            </a:xfrm>
          </p:grpSpPr>
          <p:sp>
            <p:nvSpPr>
              <p:cNvPr id="146461" name="Oval 17"/>
              <p:cNvSpPr>
                <a:spLocks noChangeArrowheads="1"/>
              </p:cNvSpPr>
              <p:nvPr/>
            </p:nvSpPr>
            <p:spPr bwMode="auto">
              <a:xfrm>
                <a:off x="724" y="269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62" name="Rectangle 18"/>
              <p:cNvSpPr>
                <a:spLocks noChangeArrowheads="1"/>
              </p:cNvSpPr>
              <p:nvPr/>
            </p:nvSpPr>
            <p:spPr bwMode="auto">
              <a:xfrm>
                <a:off x="1056" y="278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1</a:t>
                </a:r>
              </a:p>
            </p:txBody>
          </p:sp>
        </p:grpSp>
        <p:sp>
          <p:nvSpPr>
            <p:cNvPr id="146456" name="Rectangle 19"/>
            <p:cNvSpPr>
              <a:spLocks noChangeArrowheads="1"/>
            </p:cNvSpPr>
            <p:nvPr/>
          </p:nvSpPr>
          <p:spPr bwMode="auto">
            <a:xfrm>
              <a:off x="3216" y="1056"/>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2 0</a:t>
              </a:r>
            </a:p>
            <a:p>
              <a:pPr algn="l"/>
              <a:r>
                <a:rPr lang="en-US" altLang="zh-CN" sz="2800" b="1">
                  <a:solidFill>
                    <a:srgbClr val="000000"/>
                  </a:solidFill>
                  <a:latin typeface="Arial" charset="0"/>
                </a:rPr>
                <a:t>2 3 0</a:t>
              </a:r>
            </a:p>
          </p:txBody>
        </p:sp>
        <p:sp>
          <p:nvSpPr>
            <p:cNvPr id="146457" name="Rectangle 20"/>
            <p:cNvSpPr>
              <a:spLocks noChangeArrowheads="1"/>
            </p:cNvSpPr>
            <p:nvPr/>
          </p:nvSpPr>
          <p:spPr bwMode="auto">
            <a:xfrm>
              <a:off x="480" y="2400"/>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1 2 0</a:t>
              </a:r>
            </a:p>
            <a:p>
              <a:pPr algn="l"/>
              <a:r>
                <a:rPr lang="en-US" altLang="zh-CN" sz="2800" b="1">
                  <a:solidFill>
                    <a:srgbClr val="000000"/>
                  </a:solidFill>
                  <a:latin typeface="Arial" charset="0"/>
                </a:rPr>
                <a:t>1 0</a:t>
              </a:r>
            </a:p>
          </p:txBody>
        </p:sp>
        <p:sp>
          <p:nvSpPr>
            <p:cNvPr id="146458" name="Rectangle 21"/>
            <p:cNvSpPr>
              <a:spLocks noChangeArrowheads="1"/>
            </p:cNvSpPr>
            <p:nvPr/>
          </p:nvSpPr>
          <p:spPr bwMode="auto">
            <a:xfrm>
              <a:off x="4416" y="2304"/>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3 1 0</a:t>
              </a:r>
            </a:p>
            <a:p>
              <a:pPr algn="l"/>
              <a:r>
                <a:rPr lang="en-US" altLang="zh-CN" sz="2800" b="1">
                  <a:solidFill>
                    <a:srgbClr val="000000"/>
                  </a:solidFill>
                  <a:latin typeface="Arial" charset="0"/>
                </a:rPr>
                <a:t>3 0</a:t>
              </a:r>
            </a:p>
          </p:txBody>
        </p:sp>
        <p:sp>
          <p:nvSpPr>
            <p:cNvPr id="146459" name="Rectangle 22"/>
            <p:cNvSpPr>
              <a:spLocks noChangeArrowheads="1"/>
            </p:cNvSpPr>
            <p:nvPr/>
          </p:nvSpPr>
          <p:spPr bwMode="auto">
            <a:xfrm>
              <a:off x="4368" y="15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4</a:t>
              </a:r>
            </a:p>
          </p:txBody>
        </p:sp>
        <p:sp>
          <p:nvSpPr>
            <p:cNvPr id="146460" name="Rectangle 23"/>
            <p:cNvSpPr>
              <a:spLocks noChangeArrowheads="1"/>
            </p:cNvSpPr>
            <p:nvPr/>
          </p:nvSpPr>
          <p:spPr bwMode="auto">
            <a:xfrm>
              <a:off x="3648" y="24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grpSp>
        <p:nvGrpSpPr>
          <p:cNvPr id="146436" name="Group 25"/>
          <p:cNvGrpSpPr>
            <a:grpSpLocks/>
          </p:cNvGrpSpPr>
          <p:nvPr/>
        </p:nvGrpSpPr>
        <p:grpSpPr bwMode="auto">
          <a:xfrm>
            <a:off x="6024563" y="1933575"/>
            <a:ext cx="1522412" cy="517525"/>
            <a:chOff x="5031" y="2214"/>
            <a:chExt cx="959" cy="326"/>
          </a:xfrm>
        </p:grpSpPr>
        <p:sp>
          <p:nvSpPr>
            <p:cNvPr id="146441" name="Line 26"/>
            <p:cNvSpPr>
              <a:spLocks noChangeShapeType="1"/>
            </p:cNvSpPr>
            <p:nvPr/>
          </p:nvSpPr>
          <p:spPr bwMode="auto">
            <a:xfrm flipH="1">
              <a:off x="5031" y="2443"/>
              <a:ext cx="181" cy="9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6442" name="Text Box 27"/>
            <p:cNvSpPr txBox="1">
              <a:spLocks noChangeArrowheads="1"/>
            </p:cNvSpPr>
            <p:nvPr/>
          </p:nvSpPr>
          <p:spPr bwMode="auto">
            <a:xfrm>
              <a:off x="5195" y="2214"/>
              <a:ext cx="7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preferred</a:t>
              </a:r>
            </a:p>
          </p:txBody>
        </p:sp>
      </p:grpSp>
      <p:grpSp>
        <p:nvGrpSpPr>
          <p:cNvPr id="146437" name="Group 28"/>
          <p:cNvGrpSpPr>
            <a:grpSpLocks/>
          </p:cNvGrpSpPr>
          <p:nvPr/>
        </p:nvGrpSpPr>
        <p:grpSpPr bwMode="auto">
          <a:xfrm>
            <a:off x="6081713" y="2903538"/>
            <a:ext cx="1592262" cy="766762"/>
            <a:chOff x="4948" y="2956"/>
            <a:chExt cx="1003" cy="483"/>
          </a:xfrm>
        </p:grpSpPr>
        <p:sp>
          <p:nvSpPr>
            <p:cNvPr id="146439" name="Text Box 29"/>
            <p:cNvSpPr txBox="1">
              <a:spLocks noChangeArrowheads="1"/>
            </p:cNvSpPr>
            <p:nvPr/>
          </p:nvSpPr>
          <p:spPr bwMode="auto">
            <a:xfrm>
              <a:off x="5149" y="3032"/>
              <a:ext cx="80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less</a:t>
              </a:r>
            </a:p>
            <a:p>
              <a:pPr algn="l"/>
              <a:r>
                <a:rPr lang="en-US" altLang="zh-CN" sz="1800">
                  <a:solidFill>
                    <a:srgbClr val="000000"/>
                  </a:solidFill>
                  <a:latin typeface="Comic Sans MS" charset="0"/>
                </a:rPr>
                <a:t>preferred</a:t>
              </a:r>
            </a:p>
          </p:txBody>
        </p:sp>
        <p:sp>
          <p:nvSpPr>
            <p:cNvPr id="146440" name="Line 30"/>
            <p:cNvSpPr>
              <a:spLocks noChangeShapeType="1"/>
            </p:cNvSpPr>
            <p:nvPr/>
          </p:nvSpPr>
          <p:spPr bwMode="auto">
            <a:xfrm flipH="1" flipV="1">
              <a:off x="4948" y="2956"/>
              <a:ext cx="243" cy="1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pic>
        <p:nvPicPr>
          <p:cNvPr id="146438"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9254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4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ED183DD-D882-D347-8232-629394E27C77}" type="slidenum">
              <a:rPr lang="en-US" altLang="x-none" sz="1200">
                <a:latin typeface="Tahoma" charset="0"/>
              </a:rPr>
              <a:pPr/>
              <a:t>82</a:t>
            </a:fld>
            <a:endParaRPr lang="en-US" altLang="x-none" sz="1200">
              <a:latin typeface="Tahoma" charset="0"/>
            </a:endParaRPr>
          </a:p>
        </p:txBody>
      </p:sp>
      <p:sp>
        <p:nvSpPr>
          <p:cNvPr id="148482" name="Rectangle 2"/>
          <p:cNvSpPr>
            <a:spLocks noGrp="1" noChangeArrowheads="1"/>
          </p:cNvSpPr>
          <p:nvPr>
            <p:ph type="title"/>
          </p:nvPr>
        </p:nvSpPr>
        <p:spPr>
          <a:xfrm>
            <a:off x="533400" y="311150"/>
            <a:ext cx="7783513" cy="835025"/>
          </a:xfrm>
        </p:spPr>
        <p:txBody>
          <a:bodyPr/>
          <a:lstStyle/>
          <a:p>
            <a:pPr marL="342900" indent="-342900"/>
            <a:r>
              <a:rPr lang="en-US" altLang="zh-CN" sz="3200">
                <a:ea typeface="ＭＳ Ｐゴシック" charset="-128"/>
              </a:rPr>
              <a:t>Decentralized (“Selfish”) Users</a:t>
            </a:r>
          </a:p>
        </p:txBody>
      </p:sp>
      <p:grpSp>
        <p:nvGrpSpPr>
          <p:cNvPr id="148483" name="Group 3"/>
          <p:cNvGrpSpPr>
            <a:grpSpLocks/>
          </p:cNvGrpSpPr>
          <p:nvPr/>
        </p:nvGrpSpPr>
        <p:grpSpPr bwMode="auto">
          <a:xfrm>
            <a:off x="815975" y="2174875"/>
            <a:ext cx="7234238" cy="3186113"/>
            <a:chOff x="480" y="1056"/>
            <a:chExt cx="4557" cy="2007"/>
          </a:xfrm>
        </p:grpSpPr>
        <p:sp>
          <p:nvSpPr>
            <p:cNvPr id="148491" name="Line 4"/>
            <p:cNvSpPr>
              <a:spLocks noChangeShapeType="1"/>
            </p:cNvSpPr>
            <p:nvPr/>
          </p:nvSpPr>
          <p:spPr bwMode="auto">
            <a:xfrm flipH="1" flipV="1">
              <a:off x="2832" y="1392"/>
              <a:ext cx="1104" cy="1296"/>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2" name="Line 5"/>
            <p:cNvSpPr>
              <a:spLocks noChangeShapeType="1"/>
            </p:cNvSpPr>
            <p:nvPr/>
          </p:nvSpPr>
          <p:spPr bwMode="auto">
            <a:xfrm flipH="1">
              <a:off x="1440" y="1392"/>
              <a:ext cx="1152" cy="1392"/>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8493" name="Line 6"/>
            <p:cNvSpPr>
              <a:spLocks noChangeShapeType="1"/>
            </p:cNvSpPr>
            <p:nvPr/>
          </p:nvSpPr>
          <p:spPr bwMode="auto">
            <a:xfrm>
              <a:off x="2688" y="1248"/>
              <a:ext cx="0" cy="720"/>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4" name="Oval 7"/>
            <p:cNvSpPr>
              <a:spLocks noChangeArrowheads="1"/>
            </p:cNvSpPr>
            <p:nvPr/>
          </p:nvSpPr>
          <p:spPr bwMode="auto">
            <a:xfrm>
              <a:off x="2256" y="115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495" name="Rectangle 8"/>
            <p:cNvSpPr>
              <a:spLocks noChangeArrowheads="1"/>
            </p:cNvSpPr>
            <p:nvPr/>
          </p:nvSpPr>
          <p:spPr bwMode="auto">
            <a:xfrm>
              <a:off x="2592" y="12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2</a:t>
              </a:r>
            </a:p>
          </p:txBody>
        </p:sp>
        <p:sp>
          <p:nvSpPr>
            <p:cNvPr id="148496" name="Line 9"/>
            <p:cNvSpPr>
              <a:spLocks noChangeShapeType="1"/>
            </p:cNvSpPr>
            <p:nvPr/>
          </p:nvSpPr>
          <p:spPr bwMode="auto">
            <a:xfrm flipH="1">
              <a:off x="1872" y="2256"/>
              <a:ext cx="768" cy="384"/>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8497" name="Line 10"/>
            <p:cNvSpPr>
              <a:spLocks noChangeShapeType="1"/>
            </p:cNvSpPr>
            <p:nvPr/>
          </p:nvSpPr>
          <p:spPr bwMode="auto">
            <a:xfrm flipH="1" flipV="1">
              <a:off x="3024" y="2352"/>
              <a:ext cx="576" cy="288"/>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8" name="Line 11"/>
            <p:cNvSpPr>
              <a:spLocks noChangeShapeType="1"/>
            </p:cNvSpPr>
            <p:nvPr/>
          </p:nvSpPr>
          <p:spPr bwMode="auto">
            <a:xfrm flipH="1">
              <a:off x="1440" y="2736"/>
              <a:ext cx="2592" cy="0"/>
            </a:xfrm>
            <a:prstGeom prst="line">
              <a:avLst/>
            </a:prstGeom>
            <a:noFill/>
            <a:ln w="76200">
              <a:solidFill>
                <a:srgbClr val="FF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9" name="Oval 12"/>
            <p:cNvSpPr>
              <a:spLocks noChangeArrowheads="1"/>
            </p:cNvSpPr>
            <p:nvPr/>
          </p:nvSpPr>
          <p:spPr bwMode="auto">
            <a:xfrm>
              <a:off x="2308" y="197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00" name="Rectangle 13"/>
            <p:cNvSpPr>
              <a:spLocks noChangeArrowheads="1"/>
            </p:cNvSpPr>
            <p:nvPr/>
          </p:nvSpPr>
          <p:spPr bwMode="auto">
            <a:xfrm>
              <a:off x="2592" y="206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0</a:t>
              </a:r>
            </a:p>
          </p:txBody>
        </p:sp>
        <p:sp>
          <p:nvSpPr>
            <p:cNvPr id="148501" name="Oval 14"/>
            <p:cNvSpPr>
              <a:spLocks noChangeArrowheads="1"/>
            </p:cNvSpPr>
            <p:nvPr/>
          </p:nvSpPr>
          <p:spPr bwMode="auto">
            <a:xfrm>
              <a:off x="3360" y="2400"/>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02" name="Rectangle 15"/>
            <p:cNvSpPr>
              <a:spLocks noChangeArrowheads="1"/>
            </p:cNvSpPr>
            <p:nvPr/>
          </p:nvSpPr>
          <p:spPr bwMode="auto">
            <a:xfrm>
              <a:off x="4272" y="27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nvGrpSpPr>
            <p:cNvPr id="148503" name="Group 16"/>
            <p:cNvGrpSpPr>
              <a:grpSpLocks/>
            </p:cNvGrpSpPr>
            <p:nvPr/>
          </p:nvGrpSpPr>
          <p:grpSpPr bwMode="auto">
            <a:xfrm>
              <a:off x="1104" y="2448"/>
              <a:ext cx="856" cy="520"/>
              <a:chOff x="724" y="2692"/>
              <a:chExt cx="856" cy="520"/>
            </a:xfrm>
          </p:grpSpPr>
          <p:sp>
            <p:nvSpPr>
              <p:cNvPr id="148509" name="Oval 17"/>
              <p:cNvSpPr>
                <a:spLocks noChangeArrowheads="1"/>
              </p:cNvSpPr>
              <p:nvPr/>
            </p:nvSpPr>
            <p:spPr bwMode="auto">
              <a:xfrm>
                <a:off x="724" y="269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10" name="Rectangle 18"/>
              <p:cNvSpPr>
                <a:spLocks noChangeArrowheads="1"/>
              </p:cNvSpPr>
              <p:nvPr/>
            </p:nvSpPr>
            <p:spPr bwMode="auto">
              <a:xfrm>
                <a:off x="1056" y="278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1</a:t>
                </a:r>
              </a:p>
            </p:txBody>
          </p:sp>
        </p:grpSp>
        <p:sp>
          <p:nvSpPr>
            <p:cNvPr id="148504" name="Rectangle 19"/>
            <p:cNvSpPr>
              <a:spLocks noChangeArrowheads="1"/>
            </p:cNvSpPr>
            <p:nvPr/>
          </p:nvSpPr>
          <p:spPr bwMode="auto">
            <a:xfrm>
              <a:off x="3216" y="1056"/>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2 3 0</a:t>
              </a:r>
            </a:p>
            <a:p>
              <a:pPr algn="l"/>
              <a:r>
                <a:rPr lang="en-US" altLang="zh-CN" sz="2800" b="1">
                  <a:solidFill>
                    <a:srgbClr val="000000"/>
                  </a:solidFill>
                  <a:latin typeface="Arial" charset="0"/>
                </a:rPr>
                <a:t>2 0</a:t>
              </a:r>
            </a:p>
          </p:txBody>
        </p:sp>
        <p:sp>
          <p:nvSpPr>
            <p:cNvPr id="148505" name="Rectangle 20"/>
            <p:cNvSpPr>
              <a:spLocks noChangeArrowheads="1"/>
            </p:cNvSpPr>
            <p:nvPr/>
          </p:nvSpPr>
          <p:spPr bwMode="auto">
            <a:xfrm>
              <a:off x="480" y="2400"/>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1 2 0</a:t>
              </a:r>
            </a:p>
            <a:p>
              <a:pPr algn="l"/>
              <a:r>
                <a:rPr lang="en-US" altLang="zh-CN" sz="2800" b="1">
                  <a:solidFill>
                    <a:srgbClr val="000000"/>
                  </a:solidFill>
                  <a:latin typeface="Arial" charset="0"/>
                </a:rPr>
                <a:t>1 0</a:t>
              </a:r>
            </a:p>
          </p:txBody>
        </p:sp>
        <p:sp>
          <p:nvSpPr>
            <p:cNvPr id="148506" name="Rectangle 21"/>
            <p:cNvSpPr>
              <a:spLocks noChangeArrowheads="1"/>
            </p:cNvSpPr>
            <p:nvPr/>
          </p:nvSpPr>
          <p:spPr bwMode="auto">
            <a:xfrm>
              <a:off x="4416" y="2304"/>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3 1 0</a:t>
              </a:r>
            </a:p>
            <a:p>
              <a:pPr algn="l"/>
              <a:r>
                <a:rPr lang="en-US" altLang="zh-CN" sz="2800" b="1">
                  <a:solidFill>
                    <a:srgbClr val="000000"/>
                  </a:solidFill>
                  <a:latin typeface="Arial" charset="0"/>
                </a:rPr>
                <a:t>3 0</a:t>
              </a:r>
            </a:p>
          </p:txBody>
        </p:sp>
        <p:sp>
          <p:nvSpPr>
            <p:cNvPr id="148507" name="Rectangle 22"/>
            <p:cNvSpPr>
              <a:spLocks noChangeArrowheads="1"/>
            </p:cNvSpPr>
            <p:nvPr/>
          </p:nvSpPr>
          <p:spPr bwMode="auto">
            <a:xfrm>
              <a:off x="4368" y="15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4</a:t>
              </a:r>
            </a:p>
          </p:txBody>
        </p:sp>
        <p:sp>
          <p:nvSpPr>
            <p:cNvPr id="148508" name="Rectangle 23"/>
            <p:cNvSpPr>
              <a:spLocks noChangeArrowheads="1"/>
            </p:cNvSpPr>
            <p:nvPr/>
          </p:nvSpPr>
          <p:spPr bwMode="auto">
            <a:xfrm>
              <a:off x="3648" y="24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grpSp>
        <p:nvGrpSpPr>
          <p:cNvPr id="148484" name="Group 25"/>
          <p:cNvGrpSpPr>
            <a:grpSpLocks/>
          </p:cNvGrpSpPr>
          <p:nvPr/>
        </p:nvGrpSpPr>
        <p:grpSpPr bwMode="auto">
          <a:xfrm>
            <a:off x="6024563" y="1933575"/>
            <a:ext cx="1522412" cy="517525"/>
            <a:chOff x="5031" y="2214"/>
            <a:chExt cx="959" cy="326"/>
          </a:xfrm>
        </p:grpSpPr>
        <p:sp>
          <p:nvSpPr>
            <p:cNvPr id="148489" name="Line 26"/>
            <p:cNvSpPr>
              <a:spLocks noChangeShapeType="1"/>
            </p:cNvSpPr>
            <p:nvPr/>
          </p:nvSpPr>
          <p:spPr bwMode="auto">
            <a:xfrm flipH="1">
              <a:off x="5031" y="2443"/>
              <a:ext cx="181" cy="9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8490" name="Text Box 27"/>
            <p:cNvSpPr txBox="1">
              <a:spLocks noChangeArrowheads="1"/>
            </p:cNvSpPr>
            <p:nvPr/>
          </p:nvSpPr>
          <p:spPr bwMode="auto">
            <a:xfrm>
              <a:off x="5195" y="2214"/>
              <a:ext cx="7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preferred</a:t>
              </a:r>
            </a:p>
          </p:txBody>
        </p:sp>
      </p:grpSp>
      <p:grpSp>
        <p:nvGrpSpPr>
          <p:cNvPr id="148485" name="Group 28"/>
          <p:cNvGrpSpPr>
            <a:grpSpLocks/>
          </p:cNvGrpSpPr>
          <p:nvPr/>
        </p:nvGrpSpPr>
        <p:grpSpPr bwMode="auto">
          <a:xfrm>
            <a:off x="6081713" y="2903538"/>
            <a:ext cx="1592262" cy="766762"/>
            <a:chOff x="4948" y="2956"/>
            <a:chExt cx="1003" cy="483"/>
          </a:xfrm>
        </p:grpSpPr>
        <p:sp>
          <p:nvSpPr>
            <p:cNvPr id="148487" name="Text Box 29"/>
            <p:cNvSpPr txBox="1">
              <a:spLocks noChangeArrowheads="1"/>
            </p:cNvSpPr>
            <p:nvPr/>
          </p:nvSpPr>
          <p:spPr bwMode="auto">
            <a:xfrm>
              <a:off x="5149" y="3032"/>
              <a:ext cx="80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less</a:t>
              </a:r>
            </a:p>
            <a:p>
              <a:pPr algn="l"/>
              <a:r>
                <a:rPr lang="en-US" altLang="zh-CN" sz="1800">
                  <a:solidFill>
                    <a:srgbClr val="000000"/>
                  </a:solidFill>
                  <a:latin typeface="Comic Sans MS" charset="0"/>
                </a:rPr>
                <a:t>preferred</a:t>
              </a:r>
            </a:p>
          </p:txBody>
        </p:sp>
        <p:sp>
          <p:nvSpPr>
            <p:cNvPr id="148488" name="Line 30"/>
            <p:cNvSpPr>
              <a:spLocks noChangeShapeType="1"/>
            </p:cNvSpPr>
            <p:nvPr/>
          </p:nvSpPr>
          <p:spPr bwMode="auto">
            <a:xfrm flipH="1" flipV="1">
              <a:off x="4948" y="2956"/>
              <a:ext cx="243" cy="1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pic>
        <p:nvPicPr>
          <p:cNvPr id="148486" name="Picture 3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54394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Title 1"/>
          <p:cNvSpPr>
            <a:spLocks noGrp="1"/>
          </p:cNvSpPr>
          <p:nvPr>
            <p:ph type="title"/>
          </p:nvPr>
        </p:nvSpPr>
        <p:spPr/>
        <p:txBody>
          <a:bodyPr/>
          <a:lstStyle/>
          <a:p>
            <a:r>
              <a:rPr lang="en-US" altLang="x-none">
                <a:ea typeface="ＭＳ Ｐゴシック" charset="-128"/>
              </a:rPr>
              <a:t>Distributed vs Centralized</a:t>
            </a:r>
          </a:p>
        </p:txBody>
      </p:sp>
      <p:sp>
        <p:nvSpPr>
          <p:cNvPr id="1505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49487F3-32DB-A342-8689-01DF82E49046}" type="slidenum">
              <a:rPr lang="en-US" altLang="x-none" sz="1200">
                <a:latin typeface="Tahoma" charset="0"/>
              </a:rPr>
              <a:pPr/>
              <a:t>83</a:t>
            </a:fld>
            <a:endParaRPr lang="en-US" altLang="x-none" sz="1200">
              <a:latin typeface="Tahoma" charset="0"/>
            </a:endParaRPr>
          </a:p>
        </p:txBody>
      </p:sp>
      <p:sp>
        <p:nvSpPr>
          <p:cNvPr id="150531" name="Content Placeholder 2"/>
          <p:cNvSpPr>
            <a:spLocks noGrp="1"/>
          </p:cNvSpPr>
          <p:nvPr>
            <p:ph idx="1"/>
          </p:nvPr>
        </p:nvSpPr>
        <p:spPr/>
        <p:txBody>
          <a:bodyPr/>
          <a:lstStyle/>
          <a:p>
            <a:pPr>
              <a:buFont typeface="Wingdings" pitchFamily="2" charset="2"/>
              <a:buChar char="q"/>
            </a:pPr>
            <a:r>
              <a:rPr lang="en-US" altLang="ja-JP" sz="2400" dirty="0">
                <a:ea typeface="ＭＳ Ｐゴシック" charset="-128"/>
              </a:rPr>
              <a:t>Distributed computing is hard, e.g.,</a:t>
            </a:r>
          </a:p>
          <a:p>
            <a:pPr lvl="1">
              <a:buFont typeface="Courier New" panose="02070309020205020404" pitchFamily="49" charset="0"/>
              <a:buChar char="o"/>
            </a:pPr>
            <a:r>
              <a:rPr lang="en-US" altLang="ja-JP" sz="2000" dirty="0">
                <a:ea typeface="ＭＳ Ｐゴシック" charset="-128"/>
              </a:rPr>
              <a:t>FLP Impossibility Theorem</a:t>
            </a:r>
          </a:p>
          <a:p>
            <a:pPr lvl="1">
              <a:buFont typeface="Courier New" panose="02070309020205020404" pitchFamily="49" charset="0"/>
              <a:buChar char="o"/>
            </a:pPr>
            <a:r>
              <a:rPr lang="en-US" altLang="ja-JP" sz="2000" dirty="0">
                <a:ea typeface="ＭＳ Ｐゴシック" charset="-128"/>
              </a:rPr>
              <a:t>Arrow’s Impossibility Theorem</a:t>
            </a:r>
          </a:p>
          <a:p>
            <a:pPr lvl="1"/>
            <a:endParaRPr lang="en-US" altLang="ja-JP" sz="2000" dirty="0">
              <a:ea typeface="ＭＳ Ｐゴシック" charset="-128"/>
            </a:endParaRPr>
          </a:p>
          <a:p>
            <a:pPr>
              <a:buFont typeface="Wingdings" pitchFamily="2" charset="2"/>
              <a:buChar char="q"/>
            </a:pPr>
            <a:r>
              <a:rPr lang="en-US" altLang="ja-JP" sz="2400" dirty="0">
                <a:ea typeface="ＭＳ Ｐゴシック" charset="-128"/>
              </a:rPr>
              <a:t>Achieved good design for only few specific tasks (e.g., state distribution, leader election). Hence, a trend in networking is Software Defined Networking, which is a way of moving away from generic distributed computing, by focusing on utilizing the few well-understood primitives, in particular logically centralized state.</a:t>
            </a:r>
          </a:p>
        </p:txBody>
      </p:sp>
      <p:pic>
        <p:nvPicPr>
          <p:cNvPr id="150532"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61188" y="-4763"/>
            <a:ext cx="2171700"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55648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1" name="Group 7"/>
          <p:cNvGrpSpPr>
            <a:grpSpLocks/>
          </p:cNvGrpSpPr>
          <p:nvPr/>
        </p:nvGrpSpPr>
        <p:grpSpPr bwMode="auto">
          <a:xfrm>
            <a:off x="7400925" y="4114800"/>
            <a:ext cx="1752600" cy="1219200"/>
            <a:chOff x="7245350" y="4273550"/>
            <a:chExt cx="1181100" cy="806450"/>
          </a:xfrm>
        </p:grpSpPr>
        <p:grpSp>
          <p:nvGrpSpPr>
            <p:cNvPr id="25914" name="Group 4"/>
            <p:cNvGrpSpPr>
              <a:grpSpLocks/>
            </p:cNvGrpSpPr>
            <p:nvPr/>
          </p:nvGrpSpPr>
          <p:grpSpPr bwMode="auto">
            <a:xfrm>
              <a:off x="7245350" y="4273550"/>
              <a:ext cx="1176862" cy="733003"/>
              <a:chOff x="628" y="1878"/>
              <a:chExt cx="833" cy="499"/>
            </a:xfrm>
          </p:grpSpPr>
          <p:sp>
            <p:nvSpPr>
              <p:cNvPr id="25932"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3"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4"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5"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6"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7"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8"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9"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40"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915" name="Group 14"/>
            <p:cNvGrpSpPr>
              <a:grpSpLocks/>
            </p:cNvGrpSpPr>
            <p:nvPr/>
          </p:nvGrpSpPr>
          <p:grpSpPr bwMode="auto">
            <a:xfrm>
              <a:off x="7245350" y="4341121"/>
              <a:ext cx="1181100" cy="738879"/>
              <a:chOff x="628" y="1876"/>
              <a:chExt cx="836" cy="503"/>
            </a:xfrm>
          </p:grpSpPr>
          <p:sp>
            <p:nvSpPr>
              <p:cNvPr id="25916"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17"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25918"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19"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25920"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1"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25922"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3"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25924"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5"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25926"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7"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25928"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9"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25930"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31"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25602" name="Slide Number Placeholder 5"/>
          <p:cNvSpPr>
            <a:spLocks noGrp="1"/>
          </p:cNvSpPr>
          <p:nvPr>
            <p:ph type="sldNum" sz="quarter" idx="12"/>
          </p:nvPr>
        </p:nvSpPr>
        <p:spPr>
          <a:xfrm>
            <a:off x="7023100" y="640715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1DCEE728-73A7-194D-8E3D-C28AA8863208}" type="slidenum">
              <a:rPr lang="en-US" altLang="x-none" sz="1200">
                <a:latin typeface="Tahoma" charset="0"/>
              </a:rPr>
              <a:pPr/>
              <a:t>84</a:t>
            </a:fld>
            <a:endParaRPr lang="en-US" altLang="x-none" sz="1200">
              <a:latin typeface="Tahoma" charset="0"/>
            </a:endParaRPr>
          </a:p>
        </p:txBody>
      </p:sp>
      <p:graphicFrame>
        <p:nvGraphicFramePr>
          <p:cNvPr id="25603" name="Object 498"/>
          <p:cNvGraphicFramePr>
            <a:graphicFrameLocks noChangeAspect="1"/>
          </p:cNvGraphicFramePr>
          <p:nvPr/>
        </p:nvGraphicFramePr>
        <p:xfrm>
          <a:off x="12700" y="3581400"/>
          <a:ext cx="2224088" cy="1566863"/>
        </p:xfrm>
        <a:graphic>
          <a:graphicData uri="http://schemas.openxmlformats.org/presentationml/2006/ole">
            <mc:AlternateContent xmlns:mc="http://schemas.openxmlformats.org/markup-compatibility/2006">
              <mc:Choice xmlns:v="urn:schemas-microsoft-com:vml" Requires="v">
                <p:oleObj spid="_x0000_s135187" name="Photo Editor Photo" r:id="rId4" imgW="5668166" imgH="3990476" progId="MSPhotoEd.3">
                  <p:embed/>
                </p:oleObj>
              </mc:Choice>
              <mc:Fallback>
                <p:oleObj name="Photo Editor Photo" r:id="rId4" imgW="5668166" imgH="3990476" progId="MSPhotoEd.3">
                  <p:embed/>
                  <p:pic>
                    <p:nvPicPr>
                      <p:cNvPr id="25603"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58140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5604" name="Object 497"/>
          <p:cNvGraphicFramePr>
            <a:graphicFrameLocks noChangeAspect="1"/>
          </p:cNvGraphicFramePr>
          <p:nvPr/>
        </p:nvGraphicFramePr>
        <p:xfrm>
          <a:off x="387350" y="1828800"/>
          <a:ext cx="1804988" cy="1338263"/>
        </p:xfrm>
        <a:graphic>
          <a:graphicData uri="http://schemas.openxmlformats.org/presentationml/2006/ole">
            <mc:AlternateContent xmlns:mc="http://schemas.openxmlformats.org/markup-compatibility/2006">
              <mc:Choice xmlns:v="urn:schemas-microsoft-com:vml" Requires="v">
                <p:oleObj spid="_x0000_s135188" name="Photo Editor Photo" r:id="rId6" imgW="3761905" imgH="2790476" progId="MSPhotoEd.3">
                  <p:embed/>
                </p:oleObj>
              </mc:Choice>
              <mc:Fallback>
                <p:oleObj name="Photo Editor Photo" r:id="rId6" imgW="3761905" imgH="2790476" progId="MSPhotoEd.3">
                  <p:embed/>
                  <p:pic>
                    <p:nvPicPr>
                      <p:cNvPr id="25604"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82880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25605" name="Group 3"/>
          <p:cNvGrpSpPr>
            <a:grpSpLocks/>
          </p:cNvGrpSpPr>
          <p:nvPr/>
        </p:nvGrpSpPr>
        <p:grpSpPr bwMode="auto">
          <a:xfrm>
            <a:off x="7975600" y="2219325"/>
            <a:ext cx="1181100" cy="806450"/>
            <a:chOff x="1372" y="240"/>
            <a:chExt cx="836" cy="549"/>
          </a:xfrm>
        </p:grpSpPr>
        <p:grpSp>
          <p:nvGrpSpPr>
            <p:cNvPr id="25739" name="Group 4"/>
            <p:cNvGrpSpPr>
              <a:grpSpLocks/>
            </p:cNvGrpSpPr>
            <p:nvPr/>
          </p:nvGrpSpPr>
          <p:grpSpPr bwMode="auto">
            <a:xfrm>
              <a:off x="1372" y="240"/>
              <a:ext cx="833" cy="499"/>
              <a:chOff x="628" y="1878"/>
              <a:chExt cx="833" cy="499"/>
            </a:xfrm>
          </p:grpSpPr>
          <p:sp>
            <p:nvSpPr>
              <p:cNvPr id="25905"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6"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7"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8"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9"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0"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1"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2"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3"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0" name="Group 14"/>
            <p:cNvGrpSpPr>
              <a:grpSpLocks/>
            </p:cNvGrpSpPr>
            <p:nvPr/>
          </p:nvGrpSpPr>
          <p:grpSpPr bwMode="auto">
            <a:xfrm>
              <a:off x="1372" y="286"/>
              <a:ext cx="836" cy="503"/>
              <a:chOff x="628" y="1876"/>
              <a:chExt cx="836" cy="503"/>
            </a:xfrm>
          </p:grpSpPr>
          <p:sp>
            <p:nvSpPr>
              <p:cNvPr id="25889"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0"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25891"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2"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25893"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4"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25895"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6"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25897"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8"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25899"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0"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25901"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2"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25903"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4"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25741"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742" name="Group 32"/>
            <p:cNvGrpSpPr>
              <a:grpSpLocks/>
            </p:cNvGrpSpPr>
            <p:nvPr/>
          </p:nvGrpSpPr>
          <p:grpSpPr bwMode="auto">
            <a:xfrm>
              <a:off x="1927" y="332"/>
              <a:ext cx="171" cy="169"/>
              <a:chOff x="1179" y="1966"/>
              <a:chExt cx="171" cy="169"/>
            </a:xfrm>
          </p:grpSpPr>
          <p:sp>
            <p:nvSpPr>
              <p:cNvPr id="25869"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0"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5871"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72"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73"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4"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5875"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6"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5877"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8"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5879"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80"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81"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2"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5883"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4"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5885"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6"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5887"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88"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3" name="Group 53"/>
            <p:cNvGrpSpPr>
              <a:grpSpLocks/>
            </p:cNvGrpSpPr>
            <p:nvPr/>
          </p:nvGrpSpPr>
          <p:grpSpPr bwMode="auto">
            <a:xfrm>
              <a:off x="1971" y="370"/>
              <a:ext cx="94" cy="56"/>
              <a:chOff x="1223" y="2004"/>
              <a:chExt cx="94" cy="56"/>
            </a:xfrm>
          </p:grpSpPr>
          <p:grpSp>
            <p:nvGrpSpPr>
              <p:cNvPr id="25842" name="Group 54"/>
              <p:cNvGrpSpPr>
                <a:grpSpLocks/>
              </p:cNvGrpSpPr>
              <p:nvPr/>
            </p:nvGrpSpPr>
            <p:grpSpPr bwMode="auto">
              <a:xfrm>
                <a:off x="1223" y="2004"/>
                <a:ext cx="93" cy="56"/>
                <a:chOff x="1223" y="2004"/>
                <a:chExt cx="93" cy="56"/>
              </a:xfrm>
            </p:grpSpPr>
            <p:sp>
              <p:nvSpPr>
                <p:cNvPr id="25860"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1"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2"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3"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4"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5"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6"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7"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8"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843" name="Group 64"/>
              <p:cNvGrpSpPr>
                <a:grpSpLocks/>
              </p:cNvGrpSpPr>
              <p:nvPr/>
            </p:nvGrpSpPr>
            <p:grpSpPr bwMode="auto">
              <a:xfrm>
                <a:off x="1223" y="2004"/>
                <a:ext cx="94" cy="56"/>
                <a:chOff x="1223" y="2004"/>
                <a:chExt cx="94" cy="56"/>
              </a:xfrm>
            </p:grpSpPr>
            <p:sp>
              <p:nvSpPr>
                <p:cNvPr id="25844"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45"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25846"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47"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25848"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49"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5850"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1"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25852"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3"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25854"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5"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25856"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7"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25858"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9"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5744" name="Group 81"/>
            <p:cNvGrpSpPr>
              <a:grpSpLocks/>
            </p:cNvGrpSpPr>
            <p:nvPr/>
          </p:nvGrpSpPr>
          <p:grpSpPr bwMode="auto">
            <a:xfrm>
              <a:off x="1709" y="533"/>
              <a:ext cx="169" cy="168"/>
              <a:chOff x="961" y="2167"/>
              <a:chExt cx="169" cy="168"/>
            </a:xfrm>
          </p:grpSpPr>
          <p:sp>
            <p:nvSpPr>
              <p:cNvPr id="25822"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23"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5824"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5"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6"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27"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5828"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29"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5830"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1"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5832"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33"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34"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5"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5836"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7"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25838"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9"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25840"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41"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5" name="Group 102"/>
            <p:cNvGrpSpPr>
              <a:grpSpLocks/>
            </p:cNvGrpSpPr>
            <p:nvPr/>
          </p:nvGrpSpPr>
          <p:grpSpPr bwMode="auto">
            <a:xfrm>
              <a:off x="1753" y="571"/>
              <a:ext cx="93" cy="56"/>
              <a:chOff x="1005" y="2205"/>
              <a:chExt cx="93" cy="56"/>
            </a:xfrm>
          </p:grpSpPr>
          <p:grpSp>
            <p:nvGrpSpPr>
              <p:cNvPr id="25795" name="Group 103"/>
              <p:cNvGrpSpPr>
                <a:grpSpLocks/>
              </p:cNvGrpSpPr>
              <p:nvPr/>
            </p:nvGrpSpPr>
            <p:grpSpPr bwMode="auto">
              <a:xfrm>
                <a:off x="1005" y="2205"/>
                <a:ext cx="93" cy="56"/>
                <a:chOff x="1005" y="2205"/>
                <a:chExt cx="93" cy="56"/>
              </a:xfrm>
            </p:grpSpPr>
            <p:sp>
              <p:nvSpPr>
                <p:cNvPr id="25813"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4"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5"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6"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7"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8"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9"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0"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1"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96" name="Group 113"/>
              <p:cNvGrpSpPr>
                <a:grpSpLocks/>
              </p:cNvGrpSpPr>
              <p:nvPr/>
            </p:nvGrpSpPr>
            <p:grpSpPr bwMode="auto">
              <a:xfrm>
                <a:off x="1005" y="2205"/>
                <a:ext cx="93" cy="56"/>
                <a:chOff x="1005" y="2205"/>
                <a:chExt cx="93" cy="56"/>
              </a:xfrm>
            </p:grpSpPr>
            <p:sp>
              <p:nvSpPr>
                <p:cNvPr id="25797"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98"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25799"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0"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25801"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2"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25803"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4"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25805"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6"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25807"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8"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25809"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10"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25811"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12"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5746" name="Group 130"/>
            <p:cNvGrpSpPr>
              <a:grpSpLocks/>
            </p:cNvGrpSpPr>
            <p:nvPr/>
          </p:nvGrpSpPr>
          <p:grpSpPr bwMode="auto">
            <a:xfrm>
              <a:off x="1523" y="332"/>
              <a:ext cx="170" cy="169"/>
              <a:chOff x="775" y="1966"/>
              <a:chExt cx="170" cy="169"/>
            </a:xfrm>
          </p:grpSpPr>
          <p:sp>
            <p:nvSpPr>
              <p:cNvPr id="25775"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76"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5777"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8"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9"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0"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5781"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2"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5783"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4"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5785"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86"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87"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8"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5789"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90"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5791"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92"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5793"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94"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7" name="Group 151"/>
            <p:cNvGrpSpPr>
              <a:grpSpLocks/>
            </p:cNvGrpSpPr>
            <p:nvPr/>
          </p:nvGrpSpPr>
          <p:grpSpPr bwMode="auto">
            <a:xfrm>
              <a:off x="1568" y="370"/>
              <a:ext cx="92" cy="56"/>
              <a:chOff x="820" y="2004"/>
              <a:chExt cx="92" cy="56"/>
            </a:xfrm>
          </p:grpSpPr>
          <p:grpSp>
            <p:nvGrpSpPr>
              <p:cNvPr id="25748" name="Group 152"/>
              <p:cNvGrpSpPr>
                <a:grpSpLocks/>
              </p:cNvGrpSpPr>
              <p:nvPr/>
            </p:nvGrpSpPr>
            <p:grpSpPr bwMode="auto">
              <a:xfrm>
                <a:off x="820" y="2004"/>
                <a:ext cx="92" cy="56"/>
                <a:chOff x="820" y="2004"/>
                <a:chExt cx="92" cy="56"/>
              </a:xfrm>
            </p:grpSpPr>
            <p:sp>
              <p:nvSpPr>
                <p:cNvPr id="25766"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67"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68"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69"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0"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1"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2"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3"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4"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9" name="Group 162"/>
              <p:cNvGrpSpPr>
                <a:grpSpLocks/>
              </p:cNvGrpSpPr>
              <p:nvPr/>
            </p:nvGrpSpPr>
            <p:grpSpPr bwMode="auto">
              <a:xfrm>
                <a:off x="820" y="2004"/>
                <a:ext cx="92" cy="56"/>
                <a:chOff x="820" y="2004"/>
                <a:chExt cx="92" cy="56"/>
              </a:xfrm>
            </p:grpSpPr>
            <p:sp>
              <p:nvSpPr>
                <p:cNvPr id="25750"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1"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25752"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3"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25754"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5"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5756"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7"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25758"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9"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25760"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1"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25762"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3"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25764"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5"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25606" name="Group 356"/>
          <p:cNvGrpSpPr>
            <a:grpSpLocks/>
          </p:cNvGrpSpPr>
          <p:nvPr/>
        </p:nvGrpSpPr>
        <p:grpSpPr bwMode="auto">
          <a:xfrm>
            <a:off x="2138363" y="2478088"/>
            <a:ext cx="1803400" cy="1625600"/>
            <a:chOff x="1358" y="1894"/>
            <a:chExt cx="2981" cy="1793"/>
          </a:xfrm>
        </p:grpSpPr>
        <p:sp>
          <p:nvSpPr>
            <p:cNvPr id="25730"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1"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2"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3"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4"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5"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6"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7"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8"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607" name="Group 366"/>
          <p:cNvGrpSpPr>
            <a:grpSpLocks/>
          </p:cNvGrpSpPr>
          <p:nvPr/>
        </p:nvGrpSpPr>
        <p:grpSpPr bwMode="auto">
          <a:xfrm>
            <a:off x="3868738" y="2571750"/>
            <a:ext cx="2414587" cy="1681163"/>
            <a:chOff x="1358" y="1894"/>
            <a:chExt cx="2981" cy="1793"/>
          </a:xfrm>
        </p:grpSpPr>
        <p:sp>
          <p:nvSpPr>
            <p:cNvPr id="25721"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2"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3"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4"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5"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6"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7"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8"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9"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608" name="Group 376"/>
          <p:cNvGrpSpPr>
            <a:grpSpLocks/>
          </p:cNvGrpSpPr>
          <p:nvPr/>
        </p:nvGrpSpPr>
        <p:grpSpPr bwMode="auto">
          <a:xfrm>
            <a:off x="3902075" y="2601913"/>
            <a:ext cx="2393950" cy="1709737"/>
            <a:chOff x="1358" y="1886"/>
            <a:chExt cx="2989" cy="1810"/>
          </a:xfrm>
        </p:grpSpPr>
        <p:sp>
          <p:nvSpPr>
            <p:cNvPr id="25705"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6"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5707"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8"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5709"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0"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5711"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2"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5713"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4"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5715"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6"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5717"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8"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5719"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20"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25609" name="Group 393"/>
          <p:cNvGrpSpPr>
            <a:grpSpLocks/>
          </p:cNvGrpSpPr>
          <p:nvPr/>
        </p:nvGrpSpPr>
        <p:grpSpPr bwMode="auto">
          <a:xfrm>
            <a:off x="2138363" y="2478088"/>
            <a:ext cx="1803400" cy="1654175"/>
            <a:chOff x="1358" y="1886"/>
            <a:chExt cx="2989" cy="1810"/>
          </a:xfrm>
        </p:grpSpPr>
        <p:sp>
          <p:nvSpPr>
            <p:cNvPr id="25689"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0"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5691"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2"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5693"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4"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5695"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6"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5697"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8"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5699"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0"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5701"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2"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5703"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4"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75272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02895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3051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02895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25913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295751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07022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01307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34327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295751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78618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39883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12420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64013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24" name="Picture 42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25675" y="264160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30517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26" name="Picture 426"/>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6350" y="31718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27" name="Picture 42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925" y="29321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28" name="Picture 42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65450" y="364807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29" name="Picture 429"/>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75150" y="368141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0" name="Picture 430"/>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92625" y="323373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1" name="Picture 4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95850" y="286067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2" name="Picture 43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03863" y="300831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3" name="Picture 43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48288" y="372586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4" name="Picture 43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2450" y="332105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35" name="Text Box 435"/>
          <p:cNvSpPr txBox="1">
            <a:spLocks noChangeArrowheads="1"/>
          </p:cNvSpPr>
          <p:nvPr/>
        </p:nvSpPr>
        <p:spPr bwMode="auto">
          <a:xfrm>
            <a:off x="4479925" y="2254250"/>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1600">
                <a:latin typeface="Arial" charset="0"/>
              </a:rPr>
              <a:t>Backbone</a:t>
            </a:r>
            <a:r>
              <a:rPr lang="en-US" altLang="zh-CN" sz="1600">
                <a:latin typeface="Arial" charset="0"/>
                <a:ea typeface="宋体" charset="-122"/>
              </a:rPr>
              <a:t> ISP</a:t>
            </a:r>
            <a:endParaRPr lang="en-US" altLang="x-none" sz="1600">
              <a:latin typeface="Arial" charset="0"/>
            </a:endParaRPr>
          </a:p>
        </p:txBody>
      </p:sp>
      <p:sp>
        <p:nvSpPr>
          <p:cNvPr id="25636" name="Text Box 436"/>
          <p:cNvSpPr txBox="1">
            <a:spLocks noChangeArrowheads="1"/>
          </p:cNvSpPr>
          <p:nvPr/>
        </p:nvSpPr>
        <p:spPr bwMode="auto">
          <a:xfrm>
            <a:off x="2941638" y="2130425"/>
            <a:ext cx="471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400">
                <a:latin typeface="Arial" charset="0"/>
              </a:rPr>
              <a:t>ISP</a:t>
            </a:r>
          </a:p>
        </p:txBody>
      </p:sp>
      <p:pic>
        <p:nvPicPr>
          <p:cNvPr id="25637" name="Picture 43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68738" y="303053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25638" name="Group 439"/>
          <p:cNvGrpSpPr>
            <a:grpSpLocks/>
          </p:cNvGrpSpPr>
          <p:nvPr/>
        </p:nvGrpSpPr>
        <p:grpSpPr bwMode="auto">
          <a:xfrm>
            <a:off x="6310313" y="2495550"/>
            <a:ext cx="1803400" cy="1627188"/>
            <a:chOff x="1358" y="1894"/>
            <a:chExt cx="2981" cy="1793"/>
          </a:xfrm>
        </p:grpSpPr>
        <p:sp>
          <p:nvSpPr>
            <p:cNvPr id="25680"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1"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2"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3"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4"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5"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6"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7"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8"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639" name="Group 449"/>
          <p:cNvGrpSpPr>
            <a:grpSpLocks/>
          </p:cNvGrpSpPr>
          <p:nvPr/>
        </p:nvGrpSpPr>
        <p:grpSpPr bwMode="auto">
          <a:xfrm>
            <a:off x="6310313" y="2495550"/>
            <a:ext cx="1803400" cy="1655763"/>
            <a:chOff x="1358" y="1886"/>
            <a:chExt cx="2989" cy="1810"/>
          </a:xfrm>
        </p:grpSpPr>
        <p:sp>
          <p:nvSpPr>
            <p:cNvPr id="25664"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5"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5666"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7"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5668"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9"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5670"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1"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5672"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3"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5674"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5"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5676"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7"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5678"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9"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04800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3242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04800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71157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32422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45" name="Picture 47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18300" y="31908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46" name="Picture 47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137400" y="366712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47" name="Text Box 473"/>
          <p:cNvSpPr txBox="1">
            <a:spLocks noChangeArrowheads="1"/>
          </p:cNvSpPr>
          <p:nvPr/>
        </p:nvSpPr>
        <p:spPr bwMode="auto">
          <a:xfrm>
            <a:off x="7092950" y="2209800"/>
            <a:ext cx="471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zh-CN" sz="1400">
                <a:latin typeface="Arial" charset="0"/>
                <a:ea typeface="宋体" charset="-122"/>
              </a:rPr>
              <a:t>ISP</a:t>
            </a:r>
            <a:endParaRPr lang="en-US" altLang="x-none" sz="1400">
              <a:latin typeface="Arial" charset="0"/>
            </a:endParaRPr>
          </a:p>
        </p:txBody>
      </p:sp>
      <p:pic>
        <p:nvPicPr>
          <p:cNvPr id="25648" name="Picture 47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81713" y="341153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49" name="Picture 47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12088" y="366712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72891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51" name="Picture 47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69225" y="264160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52" name="Picture 47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0288" y="29511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53" name="Picture 437"/>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65325" y="341312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54" name="Rectangle 479"/>
          <p:cNvSpPr>
            <a:spLocks noGrp="1" noChangeArrowheads="1"/>
          </p:cNvSpPr>
          <p:nvPr>
            <p:ph type="title"/>
          </p:nvPr>
        </p:nvSpPr>
        <p:spPr>
          <a:xfrm>
            <a:off x="463550" y="387350"/>
            <a:ext cx="8382000" cy="728663"/>
          </a:xfrm>
        </p:spPr>
        <p:txBody>
          <a:bodyPr anchor="t"/>
          <a:lstStyle/>
          <a:p>
            <a:r>
              <a:rPr lang="en-US" altLang="x-none" sz="3200">
                <a:ea typeface="ＭＳ Ｐゴシック" charset="-128"/>
              </a:rPr>
              <a:t>Recall: Internet Physical Infrastructure</a:t>
            </a:r>
          </a:p>
        </p:txBody>
      </p:sp>
      <p:sp>
        <p:nvSpPr>
          <p:cNvPr id="25655" name="Rectangle 492"/>
          <p:cNvSpPr>
            <a:spLocks noGrp="1" noChangeArrowheads="1"/>
          </p:cNvSpPr>
          <p:nvPr>
            <p:ph type="body" idx="1"/>
          </p:nvPr>
        </p:nvSpPr>
        <p:spPr>
          <a:xfrm>
            <a:off x="768350" y="144780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宋体" charset="-122"/>
              </a:rPr>
              <a:t>a</a:t>
            </a:r>
            <a:r>
              <a:rPr lang="en-US" altLang="x-none" sz="2000" dirty="0">
                <a:ea typeface="ＭＳ Ｐゴシック" charset="-128"/>
              </a:rPr>
              <a:t>ccess, e.g.,</a:t>
            </a:r>
          </a:p>
          <a:p>
            <a:pPr lvl="1">
              <a:lnSpc>
                <a:spcPct val="90000"/>
              </a:lnSpc>
              <a:buFont typeface="Courier New" panose="02070309020205020404" pitchFamily="49" charset="0"/>
              <a:buChar char="o"/>
            </a:pPr>
            <a:r>
              <a:rPr lang="en-US" altLang="x-none" sz="1600" dirty="0">
                <a:ea typeface="ＭＳ Ｐゴシック" charset="-128"/>
              </a:rPr>
              <a:t>Cable, Fiber, DSL</a:t>
            </a:r>
            <a:r>
              <a:rPr lang="en-US" altLang="x-none" sz="1600" dirty="0">
                <a:ea typeface="宋体" charset="-122"/>
              </a:rPr>
              <a:t>, </a:t>
            </a:r>
            <a:r>
              <a:rPr lang="en-US" altLang="zh-CN" sz="1600" dirty="0">
                <a:ea typeface="宋体" charset="-122"/>
              </a:rPr>
              <a:t>Wireless</a:t>
            </a:r>
            <a:endParaRPr lang="en-US" altLang="x-none" sz="1600" dirty="0">
              <a:ea typeface="ＭＳ Ｐゴシック" charset="-128"/>
            </a:endParaRPr>
          </a:p>
        </p:txBody>
      </p:sp>
      <p:sp>
        <p:nvSpPr>
          <p:cNvPr id="25656" name="Rectangle 495"/>
          <p:cNvSpPr>
            <a:spLocks noChangeArrowheads="1"/>
          </p:cNvSpPr>
          <p:nvPr/>
        </p:nvSpPr>
        <p:spPr bwMode="auto">
          <a:xfrm>
            <a:off x="158750" y="5257800"/>
            <a:ext cx="3429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Comic Sans MS" charset="0"/>
                <a:ea typeface="ＭＳ Ｐゴシック" charset="-128"/>
              </a:defRPr>
            </a:lvl1pPr>
            <a:lvl2pPr marL="744538" indent="-287338"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t>Ethernet, Wireless</a:t>
            </a:r>
          </a:p>
        </p:txBody>
      </p:sp>
      <p:sp>
        <p:nvSpPr>
          <p:cNvPr id="25657" name="Rectangle 500"/>
          <p:cNvSpPr>
            <a:spLocks noChangeArrowheads="1"/>
          </p:cNvSpPr>
          <p:nvPr/>
        </p:nvSpPr>
        <p:spPr bwMode="auto">
          <a:xfrm>
            <a:off x="3282950" y="441960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Comic Sans MS" charset="0"/>
                <a:ea typeface="ＭＳ Ｐゴシック" charset="-128"/>
              </a:defRPr>
            </a:lvl1pPr>
            <a:lvl2pPr>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000" dirty="0">
                <a:ea typeface="宋体" charset="-122"/>
              </a:rPr>
              <a:t>The Internet is a </a:t>
            </a:r>
            <a:br>
              <a:rPr lang="en-US" altLang="zh-CN" sz="2000" dirty="0">
                <a:ea typeface="宋体" charset="-122"/>
              </a:rPr>
            </a:br>
            <a:r>
              <a:rPr lang="en-US" altLang="zh-CN" sz="2000" dirty="0">
                <a:ea typeface="宋体" charset="-122"/>
              </a:rPr>
              <a:t>network of networks</a:t>
            </a:r>
          </a:p>
          <a:p>
            <a:pPr algn="l">
              <a:lnSpc>
                <a:spcPct val="80000"/>
              </a:lnSpc>
              <a:spcBef>
                <a:spcPct val="20000"/>
              </a:spcBef>
              <a:buClr>
                <a:schemeClr val="accent2"/>
              </a:buClr>
              <a:buSzPct val="85000"/>
              <a:buFont typeface="Wingdings" pitchFamily="2" charset="2"/>
              <a:buChar char="q"/>
            </a:pPr>
            <a:r>
              <a:rPr lang="en-US" altLang="zh-CN" sz="2000" dirty="0">
                <a:ea typeface="宋体" charset="-122"/>
              </a:rPr>
              <a:t>Each individually administrated network is called an Autonomous System (AS)</a:t>
            </a:r>
          </a:p>
          <a:p>
            <a:pPr lvl="1" algn="l">
              <a:lnSpc>
                <a:spcPct val="80000"/>
              </a:lnSpc>
              <a:spcBef>
                <a:spcPct val="20000"/>
              </a:spcBef>
              <a:buClr>
                <a:schemeClr val="accent2"/>
              </a:buClr>
              <a:buSzPct val="85000"/>
            </a:pPr>
            <a:r>
              <a:rPr lang="en-US" altLang="zh-CN" sz="2000" dirty="0">
                <a:ea typeface="宋体" charset="-122"/>
              </a:rPr>
              <a:t>~ 58000 </a:t>
            </a:r>
            <a:r>
              <a:rPr lang="en-US" altLang="zh-CN" sz="2000" dirty="0" err="1">
                <a:ea typeface="宋体" charset="-122"/>
              </a:rPr>
              <a:t>ASes</a:t>
            </a:r>
            <a:r>
              <a:rPr lang="en-US" altLang="zh-CN" sz="2000" dirty="0">
                <a:ea typeface="宋体" charset="-122"/>
              </a:rPr>
              <a:t>;  </a:t>
            </a:r>
            <a:r>
              <a:rPr lang="en-US" altLang="zh-CN" sz="2000" dirty="0" err="1">
                <a:ea typeface="宋体" charset="-122"/>
              </a:rPr>
              <a:t>Avg</a:t>
            </a:r>
            <a:r>
              <a:rPr lang="en-US" altLang="zh-CN" sz="2000" dirty="0">
                <a:ea typeface="宋体" charset="-122"/>
              </a:rPr>
              <a:t> 5.7 hops; (http://</a:t>
            </a:r>
            <a:r>
              <a:rPr lang="en-US" altLang="zh-CN" sz="2000" dirty="0" err="1">
                <a:ea typeface="宋体" charset="-122"/>
              </a:rPr>
              <a:t>bgp.potaroo.net</a:t>
            </a:r>
            <a:r>
              <a:rPr lang="en-US" altLang="zh-CN" sz="2000" dirty="0">
                <a:ea typeface="宋体" charset="-122"/>
              </a:rPr>
              <a:t>/as2.0/</a:t>
            </a:r>
            <a:r>
              <a:rPr lang="en-US" altLang="zh-CN" sz="2000" dirty="0" err="1">
                <a:ea typeface="宋体" charset="-122"/>
              </a:rPr>
              <a:t>bgp-active.html</a:t>
            </a:r>
            <a:r>
              <a:rPr lang="en-US" altLang="zh-CN" sz="2000" dirty="0">
                <a:ea typeface="宋体" charset="-122"/>
              </a:rPr>
              <a:t>)</a:t>
            </a:r>
          </a:p>
        </p:txBody>
      </p:sp>
      <p:pic>
        <p:nvPicPr>
          <p:cNvPr id="25659" name="Picture 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26350" y="441960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660" name="Straight Connector 2"/>
          <p:cNvCxnSpPr>
            <a:cxnSpLocks noChangeShapeType="1"/>
            <a:endCxn id="25624" idx="0"/>
          </p:cNvCxnSpPr>
          <p:nvPr/>
        </p:nvCxnSpPr>
        <p:spPr bwMode="auto">
          <a:xfrm>
            <a:off x="2216150" y="2362200"/>
            <a:ext cx="192088"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25661" name="Straight Connector 5"/>
          <p:cNvCxnSpPr>
            <a:cxnSpLocks noChangeShapeType="1"/>
            <a:endCxn id="25653" idx="1"/>
          </p:cNvCxnSpPr>
          <p:nvPr/>
        </p:nvCxnSpPr>
        <p:spPr bwMode="auto">
          <a:xfrm flipV="1">
            <a:off x="1682750" y="3544888"/>
            <a:ext cx="282575" cy="36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25662" name="Straight Connector 9"/>
          <p:cNvCxnSpPr>
            <a:cxnSpLocks noChangeShapeType="1"/>
            <a:stCxn id="25649" idx="3"/>
          </p:cNvCxnSpPr>
          <p:nvPr/>
        </p:nvCxnSpPr>
        <p:spPr bwMode="auto">
          <a:xfrm>
            <a:off x="8178800" y="3798888"/>
            <a:ext cx="209550" cy="773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25663" name="Rectangle 10"/>
          <p:cNvSpPr>
            <a:spLocks noChangeArrowheads="1"/>
          </p:cNvSpPr>
          <p:nvPr/>
        </p:nvSpPr>
        <p:spPr bwMode="auto">
          <a:xfrm>
            <a:off x="7878763" y="495300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zh-CN" sz="1200">
                <a:solidFill>
                  <a:srgbClr val="000000"/>
                </a:solidFill>
                <a:latin typeface="Arial" charset="0"/>
                <a:ea typeface="宋体" charset="-122"/>
              </a:rPr>
              <a:t>data center</a:t>
            </a:r>
            <a:endParaRPr lang="en-US" altLang="x-none" sz="400"/>
          </a:p>
        </p:txBody>
      </p:sp>
    </p:spTree>
    <p:extLst>
      <p:ext uri="{BB962C8B-B14F-4D97-AF65-F5344CB8AC3E}">
        <p14:creationId xmlns:p14="http://schemas.microsoft.com/office/powerpoint/2010/main" val="17268825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8C0DF27E-FDC4-864A-B8B8-B40AF6DF81C5}" type="slidenum">
              <a:rPr lang="en-US" altLang="x-none" sz="1200">
                <a:latin typeface="Tahoma" charset="0"/>
              </a:rPr>
              <a:pPr/>
              <a:t>85</a:t>
            </a:fld>
            <a:endParaRPr lang="en-US" altLang="x-none" sz="1200">
              <a:latin typeface="Tahoma" charset="0"/>
            </a:endParaRPr>
          </a:p>
        </p:txBody>
      </p:sp>
      <p:sp>
        <p:nvSpPr>
          <p:cNvPr id="29698" name="Rectangle 4"/>
          <p:cNvSpPr>
            <a:spLocks noChangeArrowheads="1"/>
          </p:cNvSpPr>
          <p:nvPr/>
        </p:nvSpPr>
        <p:spPr bwMode="auto">
          <a:xfrm>
            <a:off x="533400" y="228600"/>
            <a:ext cx="82359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200" u="sng">
                <a:solidFill>
                  <a:schemeClr val="accent2"/>
                </a:solidFill>
              </a:rPr>
              <a:t>Roadmap</a:t>
            </a:r>
          </a:p>
        </p:txBody>
      </p:sp>
      <p:sp>
        <p:nvSpPr>
          <p:cNvPr id="29699" name="Rectangle 5"/>
          <p:cNvSpPr>
            <a:spLocks noChangeArrowheads="1"/>
          </p:cNvSpPr>
          <p:nvPr/>
        </p:nvSpPr>
        <p:spPr bwMode="auto">
          <a:xfrm>
            <a:off x="533400" y="1447800"/>
            <a:ext cx="7702550"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zh-CN" sz="2400" dirty="0">
                <a:ea typeface="宋体" charset="-122"/>
              </a:rPr>
              <a:t>So far w</a:t>
            </a:r>
            <a:r>
              <a:rPr lang="en-US" altLang="x-none" sz="2400" dirty="0"/>
              <a:t>e have looked at </a:t>
            </a:r>
            <a:r>
              <a:rPr lang="en-US" altLang="zh-CN" sz="2400" dirty="0">
                <a:ea typeface="宋体" charset="-122"/>
              </a:rPr>
              <a:t>only </a:t>
            </a:r>
            <a:r>
              <a:rPr lang="en-US" altLang="x-none" sz="2400" dirty="0"/>
              <a:t>the topology and physical connectivity of the Internet</a:t>
            </a:r>
            <a:r>
              <a:rPr lang="en-US" altLang="zh-CN" sz="2400" dirty="0">
                <a:ea typeface="宋体" charset="-122"/>
              </a:rPr>
              <a:t>: a mesh of computers interconnected via various physical media</a:t>
            </a:r>
            <a:endParaRPr lang="en-US" altLang="x-none" sz="2400" dirty="0"/>
          </a:p>
          <a:p>
            <a:pPr algn="l">
              <a:spcBef>
                <a:spcPct val="20000"/>
              </a:spcBef>
              <a:buClr>
                <a:schemeClr val="accent2"/>
              </a:buClr>
              <a:buSzPct val="85000"/>
              <a:buFont typeface="Wingdings" pitchFamily="2" charset="2"/>
              <a:buChar char="q"/>
            </a:pPr>
            <a:r>
              <a:rPr lang="en-US" altLang="x-none" sz="2400" i="1" u="sng" dirty="0">
                <a:solidFill>
                  <a:srgbClr val="FF0000"/>
                </a:solidFill>
              </a:rPr>
              <a:t>A </a:t>
            </a:r>
            <a:r>
              <a:rPr lang="en-US" altLang="x-none" sz="2400" dirty="0">
                <a:solidFill>
                  <a:srgbClr val="FF0000"/>
                </a:solidFill>
              </a:rPr>
              <a:t>basic question:</a:t>
            </a:r>
            <a:r>
              <a:rPr lang="en-US" altLang="x-none" sz="2400" dirty="0"/>
              <a:t> how are data </a:t>
            </a:r>
            <a:r>
              <a:rPr lang="en-US" altLang="zh-CN" sz="2400" dirty="0">
                <a:ea typeface="宋体" charset="-122"/>
              </a:rPr>
              <a:t>(the bits) </a:t>
            </a:r>
            <a:r>
              <a:rPr lang="en-US" altLang="x-none" sz="2400" dirty="0"/>
              <a:t>transferred through </a:t>
            </a:r>
            <a:r>
              <a:rPr lang="en-US" altLang="zh-CN" sz="2400" dirty="0">
                <a:ea typeface="宋体" charset="-122"/>
              </a:rPr>
              <a:t>communication </a:t>
            </a:r>
            <a:r>
              <a:rPr lang="en-US" altLang="x-none" sz="2400" dirty="0"/>
              <a:t>networks?</a:t>
            </a:r>
          </a:p>
        </p:txBody>
      </p:sp>
      <p:grpSp>
        <p:nvGrpSpPr>
          <p:cNvPr id="29700" name="Group 499"/>
          <p:cNvGrpSpPr>
            <a:grpSpLocks/>
          </p:cNvGrpSpPr>
          <p:nvPr/>
        </p:nvGrpSpPr>
        <p:grpSpPr bwMode="auto">
          <a:xfrm>
            <a:off x="387350" y="3816350"/>
            <a:ext cx="8721725" cy="2989263"/>
            <a:chOff x="0" y="980"/>
            <a:chExt cx="5494" cy="1883"/>
          </a:xfrm>
        </p:grpSpPr>
        <p:graphicFrame>
          <p:nvGraphicFramePr>
            <p:cNvPr id="29701" name="Object 497"/>
            <p:cNvGraphicFramePr>
              <a:graphicFrameLocks noChangeAspect="1"/>
            </p:cNvGraphicFramePr>
            <p:nvPr/>
          </p:nvGraphicFramePr>
          <p:xfrm>
            <a:off x="0" y="985"/>
            <a:ext cx="1137" cy="843"/>
          </p:xfrm>
          <a:graphic>
            <a:graphicData uri="http://schemas.openxmlformats.org/presentationml/2006/ole">
              <mc:AlternateContent xmlns:mc="http://schemas.openxmlformats.org/markup-compatibility/2006">
                <mc:Choice xmlns:v="urn:schemas-microsoft-com:vml" Requires="v">
                  <p:oleObj spid="_x0000_s136211" name="Photo Editor Photo" r:id="rId4" imgW="3761905" imgH="2790476" progId="MSPhotoEd.3">
                    <p:embed/>
                  </p:oleObj>
                </mc:Choice>
                <mc:Fallback>
                  <p:oleObj name="Photo Editor Photo" r:id="rId4" imgW="3761905" imgH="2790476" progId="MSPhotoEd.3">
                    <p:embed/>
                    <p:pic>
                      <p:nvPicPr>
                        <p:cNvPr id="29701" name="Object 49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85"/>
                          <a:ext cx="1137" cy="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29702" name="Group 3"/>
            <p:cNvGrpSpPr>
              <a:grpSpLocks/>
            </p:cNvGrpSpPr>
            <p:nvPr/>
          </p:nvGrpSpPr>
          <p:grpSpPr bwMode="auto">
            <a:xfrm>
              <a:off x="4750" y="980"/>
              <a:ext cx="744" cy="508"/>
              <a:chOff x="1372" y="240"/>
              <a:chExt cx="836" cy="549"/>
            </a:xfrm>
          </p:grpSpPr>
          <p:grpSp>
            <p:nvGrpSpPr>
              <p:cNvPr id="29824" name="Group 4"/>
              <p:cNvGrpSpPr>
                <a:grpSpLocks/>
              </p:cNvGrpSpPr>
              <p:nvPr/>
            </p:nvGrpSpPr>
            <p:grpSpPr bwMode="auto">
              <a:xfrm>
                <a:off x="1372" y="240"/>
                <a:ext cx="833" cy="499"/>
                <a:chOff x="628" y="1878"/>
                <a:chExt cx="833" cy="499"/>
              </a:xfrm>
            </p:grpSpPr>
            <p:sp>
              <p:nvSpPr>
                <p:cNvPr id="29990"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1"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2"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3"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4"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5"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6"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7"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8"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25" name="Group 14"/>
              <p:cNvGrpSpPr>
                <a:grpSpLocks/>
              </p:cNvGrpSpPr>
              <p:nvPr/>
            </p:nvGrpSpPr>
            <p:grpSpPr bwMode="auto">
              <a:xfrm>
                <a:off x="1372" y="286"/>
                <a:ext cx="836" cy="503"/>
                <a:chOff x="628" y="1876"/>
                <a:chExt cx="836" cy="503"/>
              </a:xfrm>
            </p:grpSpPr>
            <p:sp>
              <p:nvSpPr>
                <p:cNvPr id="29974"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5"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29976"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7"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29978"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9"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29980"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1"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29982"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3"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29984"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5"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29986"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7"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29988"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9"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29826"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9827" name="Group 32"/>
              <p:cNvGrpSpPr>
                <a:grpSpLocks/>
              </p:cNvGrpSpPr>
              <p:nvPr/>
            </p:nvGrpSpPr>
            <p:grpSpPr bwMode="auto">
              <a:xfrm>
                <a:off x="1927" y="332"/>
                <a:ext cx="171" cy="169"/>
                <a:chOff x="1179" y="1966"/>
                <a:chExt cx="171" cy="169"/>
              </a:xfrm>
            </p:grpSpPr>
            <p:sp>
              <p:nvSpPr>
                <p:cNvPr id="29954"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55"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9956"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7"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8"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59"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9960"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1"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9962"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3"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9964"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65"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66"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7"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9968"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9"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9970"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1"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9972"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73"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28" name="Group 53"/>
              <p:cNvGrpSpPr>
                <a:grpSpLocks/>
              </p:cNvGrpSpPr>
              <p:nvPr/>
            </p:nvGrpSpPr>
            <p:grpSpPr bwMode="auto">
              <a:xfrm>
                <a:off x="1971" y="370"/>
                <a:ext cx="94" cy="56"/>
                <a:chOff x="1223" y="2004"/>
                <a:chExt cx="94" cy="56"/>
              </a:xfrm>
            </p:grpSpPr>
            <p:grpSp>
              <p:nvGrpSpPr>
                <p:cNvPr id="29927" name="Group 54"/>
                <p:cNvGrpSpPr>
                  <a:grpSpLocks/>
                </p:cNvGrpSpPr>
                <p:nvPr/>
              </p:nvGrpSpPr>
              <p:grpSpPr bwMode="auto">
                <a:xfrm>
                  <a:off x="1223" y="2004"/>
                  <a:ext cx="93" cy="56"/>
                  <a:chOff x="1223" y="2004"/>
                  <a:chExt cx="93" cy="56"/>
                </a:xfrm>
              </p:grpSpPr>
              <p:sp>
                <p:nvSpPr>
                  <p:cNvPr id="29945"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6"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7"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8"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9"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0"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1"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2"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3"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928" name="Group 64"/>
                <p:cNvGrpSpPr>
                  <a:grpSpLocks/>
                </p:cNvGrpSpPr>
                <p:nvPr/>
              </p:nvGrpSpPr>
              <p:grpSpPr bwMode="auto">
                <a:xfrm>
                  <a:off x="1223" y="2004"/>
                  <a:ext cx="94" cy="56"/>
                  <a:chOff x="1223" y="2004"/>
                  <a:chExt cx="94" cy="56"/>
                </a:xfrm>
              </p:grpSpPr>
              <p:sp>
                <p:nvSpPr>
                  <p:cNvPr id="29929"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0"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29931"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2"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29933"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4"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9935"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6"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29937"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8"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29939"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40"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29941"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42"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29943"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44"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9829" name="Group 81"/>
              <p:cNvGrpSpPr>
                <a:grpSpLocks/>
              </p:cNvGrpSpPr>
              <p:nvPr/>
            </p:nvGrpSpPr>
            <p:grpSpPr bwMode="auto">
              <a:xfrm>
                <a:off x="1709" y="533"/>
                <a:ext cx="169" cy="168"/>
                <a:chOff x="961" y="2167"/>
                <a:chExt cx="169" cy="168"/>
              </a:xfrm>
            </p:grpSpPr>
            <p:sp>
              <p:nvSpPr>
                <p:cNvPr id="29907"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08"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9909"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0"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1"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12"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9913"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14"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9915"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16"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9917"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8"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9"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20"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9921"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22"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29923"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24"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29925"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26"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30" name="Group 102"/>
              <p:cNvGrpSpPr>
                <a:grpSpLocks/>
              </p:cNvGrpSpPr>
              <p:nvPr/>
            </p:nvGrpSpPr>
            <p:grpSpPr bwMode="auto">
              <a:xfrm>
                <a:off x="1753" y="571"/>
                <a:ext cx="93" cy="56"/>
                <a:chOff x="1005" y="2205"/>
                <a:chExt cx="93" cy="56"/>
              </a:xfrm>
            </p:grpSpPr>
            <p:grpSp>
              <p:nvGrpSpPr>
                <p:cNvPr id="29880" name="Group 103"/>
                <p:cNvGrpSpPr>
                  <a:grpSpLocks/>
                </p:cNvGrpSpPr>
                <p:nvPr/>
              </p:nvGrpSpPr>
              <p:grpSpPr bwMode="auto">
                <a:xfrm>
                  <a:off x="1005" y="2205"/>
                  <a:ext cx="93" cy="56"/>
                  <a:chOff x="1005" y="2205"/>
                  <a:chExt cx="93" cy="56"/>
                </a:xfrm>
              </p:grpSpPr>
              <p:sp>
                <p:nvSpPr>
                  <p:cNvPr id="29898"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99"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0"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1"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2"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3"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4"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5"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6"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81" name="Group 113"/>
                <p:cNvGrpSpPr>
                  <a:grpSpLocks/>
                </p:cNvGrpSpPr>
                <p:nvPr/>
              </p:nvGrpSpPr>
              <p:grpSpPr bwMode="auto">
                <a:xfrm>
                  <a:off x="1005" y="2205"/>
                  <a:ext cx="93" cy="56"/>
                  <a:chOff x="1005" y="2205"/>
                  <a:chExt cx="93" cy="56"/>
                </a:xfrm>
              </p:grpSpPr>
              <p:sp>
                <p:nvSpPr>
                  <p:cNvPr id="29882"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3"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29884"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5"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29886"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7"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29888"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9"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29890"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1"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29892"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3"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29894"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5"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29896"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7"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9831" name="Group 130"/>
              <p:cNvGrpSpPr>
                <a:grpSpLocks/>
              </p:cNvGrpSpPr>
              <p:nvPr/>
            </p:nvGrpSpPr>
            <p:grpSpPr bwMode="auto">
              <a:xfrm>
                <a:off x="1523" y="332"/>
                <a:ext cx="170" cy="169"/>
                <a:chOff x="775" y="1966"/>
                <a:chExt cx="170" cy="169"/>
              </a:xfrm>
            </p:grpSpPr>
            <p:sp>
              <p:nvSpPr>
                <p:cNvPr id="29860"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1"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9862"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63"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64"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5"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9866"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7"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9868"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9"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9870"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71"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72"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73"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9874"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75"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9876"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77"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9878"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79"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32" name="Group 151"/>
              <p:cNvGrpSpPr>
                <a:grpSpLocks/>
              </p:cNvGrpSpPr>
              <p:nvPr/>
            </p:nvGrpSpPr>
            <p:grpSpPr bwMode="auto">
              <a:xfrm>
                <a:off x="1568" y="370"/>
                <a:ext cx="92" cy="56"/>
                <a:chOff x="820" y="2004"/>
                <a:chExt cx="92" cy="56"/>
              </a:xfrm>
            </p:grpSpPr>
            <p:grpSp>
              <p:nvGrpSpPr>
                <p:cNvPr id="29833" name="Group 152"/>
                <p:cNvGrpSpPr>
                  <a:grpSpLocks/>
                </p:cNvGrpSpPr>
                <p:nvPr/>
              </p:nvGrpSpPr>
              <p:grpSpPr bwMode="auto">
                <a:xfrm>
                  <a:off x="820" y="2004"/>
                  <a:ext cx="92" cy="56"/>
                  <a:chOff x="820" y="2004"/>
                  <a:chExt cx="92" cy="56"/>
                </a:xfrm>
              </p:grpSpPr>
              <p:sp>
                <p:nvSpPr>
                  <p:cNvPr id="29851"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2"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3"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4"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5"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6"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7"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8"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9"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34" name="Group 162"/>
                <p:cNvGrpSpPr>
                  <a:grpSpLocks/>
                </p:cNvGrpSpPr>
                <p:nvPr/>
              </p:nvGrpSpPr>
              <p:grpSpPr bwMode="auto">
                <a:xfrm>
                  <a:off x="820" y="2004"/>
                  <a:ext cx="92" cy="56"/>
                  <a:chOff x="820" y="2004"/>
                  <a:chExt cx="92" cy="56"/>
                </a:xfrm>
              </p:grpSpPr>
              <p:sp>
                <p:nvSpPr>
                  <p:cNvPr id="29835"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36"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29837"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38"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29839"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0"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9841"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2"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29843"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4"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29845"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6"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29847"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8"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29849"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50"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29703" name="Group 356"/>
            <p:cNvGrpSpPr>
              <a:grpSpLocks/>
            </p:cNvGrpSpPr>
            <p:nvPr/>
          </p:nvGrpSpPr>
          <p:grpSpPr bwMode="auto">
            <a:xfrm>
              <a:off x="1073" y="1143"/>
              <a:ext cx="1136" cy="1024"/>
              <a:chOff x="1358" y="1894"/>
              <a:chExt cx="2981" cy="1793"/>
            </a:xfrm>
          </p:grpSpPr>
          <p:sp>
            <p:nvSpPr>
              <p:cNvPr id="29815"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6"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7"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8"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9"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0"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1"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2"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3"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704" name="Group 366"/>
            <p:cNvGrpSpPr>
              <a:grpSpLocks/>
            </p:cNvGrpSpPr>
            <p:nvPr/>
          </p:nvGrpSpPr>
          <p:grpSpPr bwMode="auto">
            <a:xfrm>
              <a:off x="2163" y="1202"/>
              <a:ext cx="1521" cy="1059"/>
              <a:chOff x="1358" y="1894"/>
              <a:chExt cx="2981" cy="1793"/>
            </a:xfrm>
          </p:grpSpPr>
          <p:sp>
            <p:nvSpPr>
              <p:cNvPr id="29806"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07"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08"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09"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0"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1"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2"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3"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4"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705" name="Group 376"/>
            <p:cNvGrpSpPr>
              <a:grpSpLocks/>
            </p:cNvGrpSpPr>
            <p:nvPr/>
          </p:nvGrpSpPr>
          <p:grpSpPr bwMode="auto">
            <a:xfrm>
              <a:off x="2184" y="1221"/>
              <a:ext cx="1508" cy="1077"/>
              <a:chOff x="1358" y="1886"/>
              <a:chExt cx="2989" cy="1810"/>
            </a:xfrm>
          </p:grpSpPr>
          <p:sp>
            <p:nvSpPr>
              <p:cNvPr id="29790"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1"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9792"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3"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9794"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5"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9796"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7"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9798"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9"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9800"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01"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9802"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03"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9804"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05"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29706" name="Group 393"/>
            <p:cNvGrpSpPr>
              <a:grpSpLocks/>
            </p:cNvGrpSpPr>
            <p:nvPr/>
          </p:nvGrpSpPr>
          <p:grpSpPr bwMode="auto">
            <a:xfrm>
              <a:off x="1073" y="1143"/>
              <a:ext cx="1136" cy="1042"/>
              <a:chOff x="1358" y="1886"/>
              <a:chExt cx="2989" cy="1810"/>
            </a:xfrm>
          </p:grpSpPr>
          <p:sp>
            <p:nvSpPr>
              <p:cNvPr id="29774"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75"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9776"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77"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9778"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79"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9780"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1"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9782"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3"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9784"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5"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9786"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7"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9788"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9"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12" name="Line 410"/>
            <p:cNvSpPr>
              <a:spLocks noChangeShapeType="1"/>
            </p:cNvSpPr>
            <p:nvPr/>
          </p:nvSpPr>
          <p:spPr bwMode="auto">
            <a:xfrm>
              <a:off x="1270" y="1316"/>
              <a:ext cx="177" cy="3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3" name="Line 411"/>
            <p:cNvSpPr>
              <a:spLocks noChangeShapeType="1"/>
            </p:cNvSpPr>
            <p:nvPr/>
          </p:nvSpPr>
          <p:spPr bwMode="auto">
            <a:xfrm flipH="1">
              <a:off x="1476" y="1490"/>
              <a:ext cx="384" cy="139"/>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4" name="Line 412"/>
            <p:cNvSpPr>
              <a:spLocks noChangeShapeType="1"/>
            </p:cNvSpPr>
            <p:nvPr/>
          </p:nvSpPr>
          <p:spPr bwMode="auto">
            <a:xfrm flipH="1" flipV="1">
              <a:off x="1447" y="1664"/>
              <a:ext cx="265" cy="27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5" name="Line 413"/>
            <p:cNvSpPr>
              <a:spLocks noChangeShapeType="1"/>
            </p:cNvSpPr>
            <p:nvPr/>
          </p:nvSpPr>
          <p:spPr bwMode="auto">
            <a:xfrm flipH="1" flipV="1">
              <a:off x="1889" y="1490"/>
              <a:ext cx="322" cy="9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6" name="Line 414"/>
            <p:cNvSpPr>
              <a:spLocks noChangeShapeType="1"/>
            </p:cNvSpPr>
            <p:nvPr/>
          </p:nvSpPr>
          <p:spPr bwMode="auto">
            <a:xfrm flipH="1">
              <a:off x="1712" y="1635"/>
              <a:ext cx="499" cy="27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7" name="Line 415"/>
            <p:cNvSpPr>
              <a:spLocks noChangeShapeType="1"/>
            </p:cNvSpPr>
            <p:nvPr/>
          </p:nvSpPr>
          <p:spPr bwMode="auto">
            <a:xfrm flipH="1">
              <a:off x="2320" y="1445"/>
              <a:ext cx="649" cy="71"/>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8" name="Line 416"/>
            <p:cNvSpPr>
              <a:spLocks noChangeShapeType="1"/>
            </p:cNvSpPr>
            <p:nvPr/>
          </p:nvSpPr>
          <p:spPr bwMode="auto">
            <a:xfrm flipH="1" flipV="1">
              <a:off x="2349" y="1516"/>
              <a:ext cx="236" cy="41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9" name="Line 417"/>
            <p:cNvSpPr>
              <a:spLocks noChangeShapeType="1"/>
            </p:cNvSpPr>
            <p:nvPr/>
          </p:nvSpPr>
          <p:spPr bwMode="auto">
            <a:xfrm flipH="1" flipV="1">
              <a:off x="2349" y="1480"/>
              <a:ext cx="355" cy="20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0" name="Line 418"/>
            <p:cNvSpPr>
              <a:spLocks noChangeShapeType="1"/>
            </p:cNvSpPr>
            <p:nvPr/>
          </p:nvSpPr>
          <p:spPr bwMode="auto">
            <a:xfrm flipH="1" flipV="1">
              <a:off x="2704" y="1688"/>
              <a:ext cx="708" cy="3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1" name="Line 419"/>
            <p:cNvSpPr>
              <a:spLocks noChangeShapeType="1"/>
            </p:cNvSpPr>
            <p:nvPr/>
          </p:nvSpPr>
          <p:spPr bwMode="auto">
            <a:xfrm flipH="1" flipV="1">
              <a:off x="2998" y="1445"/>
              <a:ext cx="325" cy="10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2" name="Line 420"/>
            <p:cNvSpPr>
              <a:spLocks noChangeShapeType="1"/>
            </p:cNvSpPr>
            <p:nvPr/>
          </p:nvSpPr>
          <p:spPr bwMode="auto">
            <a:xfrm flipH="1">
              <a:off x="2585" y="1967"/>
              <a:ext cx="649"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3" name="Line 421"/>
            <p:cNvSpPr>
              <a:spLocks noChangeShapeType="1"/>
            </p:cNvSpPr>
            <p:nvPr/>
          </p:nvSpPr>
          <p:spPr bwMode="auto">
            <a:xfrm flipV="1">
              <a:off x="3264" y="1723"/>
              <a:ext cx="177" cy="24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4" name="Line 422"/>
            <p:cNvSpPr>
              <a:spLocks noChangeShapeType="1"/>
            </p:cNvSpPr>
            <p:nvPr/>
          </p:nvSpPr>
          <p:spPr bwMode="auto">
            <a:xfrm flipH="1" flipV="1">
              <a:off x="3352" y="1550"/>
              <a:ext cx="89" cy="17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5" name="Line 423"/>
            <p:cNvSpPr>
              <a:spLocks noChangeShapeType="1"/>
            </p:cNvSpPr>
            <p:nvPr/>
          </p:nvSpPr>
          <p:spPr bwMode="auto">
            <a:xfrm flipH="1">
              <a:off x="3317" y="1875"/>
              <a:ext cx="288" cy="14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21" name="Picture 424"/>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128" y="1246"/>
              <a:ext cx="230"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 name="Line 425"/>
            <p:cNvSpPr>
              <a:spLocks noChangeShapeType="1"/>
            </p:cNvSpPr>
            <p:nvPr/>
          </p:nvSpPr>
          <p:spPr bwMode="auto">
            <a:xfrm flipV="1">
              <a:off x="1063" y="1664"/>
              <a:ext cx="384" cy="10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23" name="Picture 426"/>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330" y="1580"/>
              <a:ext cx="23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4" name="Picture 427"/>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748" y="1429"/>
              <a:ext cx="23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5" name="Picture 428"/>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594" y="1880"/>
              <a:ext cx="23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6" name="Picture 429"/>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482" y="1901"/>
              <a:ext cx="24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7" name="Picture 430"/>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556" y="1619"/>
              <a:ext cx="247"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8" name="Picture 431"/>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810" y="1384"/>
              <a:ext cx="24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9" name="Picture 432"/>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193" y="1477"/>
              <a:ext cx="248"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30" name="Picture 433"/>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095" y="1929"/>
              <a:ext cx="24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31" name="Picture 434"/>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274" y="1674"/>
              <a:ext cx="24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32" name="Picture 438"/>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163" y="1491"/>
              <a:ext cx="230"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29733" name="Group 439"/>
            <p:cNvGrpSpPr>
              <a:grpSpLocks/>
            </p:cNvGrpSpPr>
            <p:nvPr/>
          </p:nvGrpSpPr>
          <p:grpSpPr bwMode="auto">
            <a:xfrm>
              <a:off x="3701" y="1154"/>
              <a:ext cx="1136" cy="1025"/>
              <a:chOff x="1358" y="1894"/>
              <a:chExt cx="2981" cy="1793"/>
            </a:xfrm>
          </p:grpSpPr>
          <p:sp>
            <p:nvSpPr>
              <p:cNvPr id="29765"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6"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7"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8"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9"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0"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1"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2"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3"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734" name="Group 449"/>
            <p:cNvGrpSpPr>
              <a:grpSpLocks/>
            </p:cNvGrpSpPr>
            <p:nvPr/>
          </p:nvGrpSpPr>
          <p:grpSpPr bwMode="auto">
            <a:xfrm>
              <a:off x="3701" y="1154"/>
              <a:ext cx="1136" cy="1043"/>
              <a:chOff x="1358" y="1886"/>
              <a:chExt cx="2989" cy="1810"/>
            </a:xfrm>
          </p:grpSpPr>
          <p:sp>
            <p:nvSpPr>
              <p:cNvPr id="29749"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0"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9751"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2"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9753"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4"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9755"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6"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9757"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8"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9759"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60"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9761"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62"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9763"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64"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42" name="Line 466"/>
            <p:cNvSpPr>
              <a:spLocks noChangeShapeType="1"/>
            </p:cNvSpPr>
            <p:nvPr/>
          </p:nvSpPr>
          <p:spPr bwMode="auto">
            <a:xfrm flipH="1">
              <a:off x="4104" y="1502"/>
              <a:ext cx="383" cy="14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3" name="Line 467"/>
            <p:cNvSpPr>
              <a:spLocks noChangeShapeType="1"/>
            </p:cNvSpPr>
            <p:nvPr/>
          </p:nvSpPr>
          <p:spPr bwMode="auto">
            <a:xfrm flipH="1" flipV="1">
              <a:off x="4075" y="1676"/>
              <a:ext cx="265" cy="27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4" name="Line 468"/>
            <p:cNvSpPr>
              <a:spLocks noChangeShapeType="1"/>
            </p:cNvSpPr>
            <p:nvPr/>
          </p:nvSpPr>
          <p:spPr bwMode="auto">
            <a:xfrm flipH="1" flipV="1">
              <a:off x="4517" y="1502"/>
              <a:ext cx="265" cy="4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5" name="Line 469"/>
            <p:cNvSpPr>
              <a:spLocks noChangeShapeType="1"/>
            </p:cNvSpPr>
            <p:nvPr/>
          </p:nvSpPr>
          <p:spPr bwMode="auto">
            <a:xfrm flipH="1" flipV="1">
              <a:off x="4340" y="1920"/>
              <a:ext cx="442" cy="69"/>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6" name="Line 470"/>
            <p:cNvSpPr>
              <a:spLocks noChangeShapeType="1"/>
            </p:cNvSpPr>
            <p:nvPr/>
          </p:nvSpPr>
          <p:spPr bwMode="auto">
            <a:xfrm flipV="1">
              <a:off x="3690" y="1676"/>
              <a:ext cx="385" cy="10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40" name="Picture 471"/>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958" y="1592"/>
              <a:ext cx="23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41" name="Picture 472"/>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222" y="1892"/>
              <a:ext cx="23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42" name="Picture 47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557" y="1731"/>
              <a:ext cx="23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43" name="Picture 475"/>
            <p:cNvSpPr>
              <a:spLocks noChangeArrowheads="1"/>
            </p:cNvSpPr>
            <p:nvPr/>
          </p:nvSpPr>
          <p:spPr bwMode="auto">
            <a:xfrm>
              <a:off x="4647" y="1892"/>
              <a:ext cx="23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52" name="Line 476"/>
            <p:cNvSpPr>
              <a:spLocks noChangeShapeType="1"/>
            </p:cNvSpPr>
            <p:nvPr/>
          </p:nvSpPr>
          <p:spPr bwMode="auto">
            <a:xfrm flipH="1">
              <a:off x="4464" y="1301"/>
              <a:ext cx="289" cy="19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45" name="Picture 477"/>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620" y="1246"/>
              <a:ext cx="23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46" name="Picture 478"/>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375" y="1441"/>
              <a:ext cx="23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47" name="Picture 437"/>
            <p:cNvSpPr>
              <a:spLocks noChangeArrowheads="1"/>
            </p:cNvSpPr>
            <p:nvPr/>
          </p:nvSpPr>
          <p:spPr bwMode="auto">
            <a:xfrm>
              <a:off x="964" y="1732"/>
              <a:ext cx="23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aphicFrame>
          <p:nvGraphicFramePr>
            <p:cNvPr id="29748" name="Object 498"/>
            <p:cNvGraphicFramePr>
              <a:graphicFrameLocks noChangeAspect="1"/>
            </p:cNvGraphicFramePr>
            <p:nvPr/>
          </p:nvGraphicFramePr>
          <p:xfrm>
            <a:off x="0" y="1876"/>
            <a:ext cx="1401" cy="987"/>
          </p:xfrm>
          <a:graphic>
            <a:graphicData uri="http://schemas.openxmlformats.org/presentationml/2006/ole">
              <mc:AlternateContent xmlns:mc="http://schemas.openxmlformats.org/markup-compatibility/2006">
                <mc:Choice xmlns:v="urn:schemas-microsoft-com:vml" Requires="v">
                  <p:oleObj spid="_x0000_s136212" name="Photo Editor Photo" r:id="rId11" imgW="5668166" imgH="3990476" progId="MSPhotoEd.3">
                    <p:embed/>
                  </p:oleObj>
                </mc:Choice>
                <mc:Fallback>
                  <p:oleObj name="Photo Editor Photo" r:id="rId11" imgW="5668166" imgH="3990476" progId="MSPhotoEd.3">
                    <p:embed/>
                    <p:pic>
                      <p:nvPicPr>
                        <p:cNvPr id="29748" name="Object 49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1876"/>
                          <a:ext cx="1401" cy="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spTree>
    <p:extLst>
      <p:ext uri="{BB962C8B-B14F-4D97-AF65-F5344CB8AC3E}">
        <p14:creationId xmlns:p14="http://schemas.microsoft.com/office/powerpoint/2010/main" val="1800154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68A6BCEC-6E5F-FD4D-91BE-39F38FC334F9}" type="slidenum">
              <a:rPr lang="en-US" altLang="x-none" sz="1200">
                <a:latin typeface="Tahoma" charset="0"/>
              </a:rPr>
              <a:pPr/>
              <a:t>86</a:t>
            </a:fld>
            <a:endParaRPr lang="en-US" altLang="x-none" sz="1200">
              <a:latin typeface="Tahoma" charset="0"/>
            </a:endParaRPr>
          </a:p>
        </p:txBody>
      </p:sp>
      <p:sp>
        <p:nvSpPr>
          <p:cNvPr id="31746" name="Rectangle 2"/>
          <p:cNvSpPr>
            <a:spLocks noGrp="1" noChangeArrowheads="1"/>
          </p:cNvSpPr>
          <p:nvPr>
            <p:ph type="title"/>
          </p:nvPr>
        </p:nvSpPr>
        <p:spPr/>
        <p:txBody>
          <a:bodyPr/>
          <a:lstStyle/>
          <a:p>
            <a:r>
              <a:rPr lang="en-US" altLang="x-none">
                <a:ea typeface="ＭＳ Ｐゴシック" charset="-128"/>
              </a:rPr>
              <a:t>Outline</a:t>
            </a:r>
          </a:p>
        </p:txBody>
      </p:sp>
      <p:sp>
        <p:nvSpPr>
          <p:cNvPr id="31747" name="Rectangle 3"/>
          <p:cNvSpPr>
            <a:spLocks noGrp="1" noChangeArrowheads="1"/>
          </p:cNvSpPr>
          <p:nvPr>
            <p:ph type="body" idx="1"/>
          </p:nvPr>
        </p:nvSpPr>
        <p:spPr/>
        <p:txBody>
          <a:bodyPr/>
          <a:lstStyle/>
          <a:p>
            <a:pPr>
              <a:buFont typeface="Wingdings" charset="2"/>
              <a:buChar char="q"/>
            </a:pPr>
            <a:r>
              <a:rPr lang="en-US" altLang="x-none" dirty="0">
                <a:latin typeface="Comic Sans MS" charset="0"/>
              </a:rPr>
              <a:t>Administrative trivia’s</a:t>
            </a:r>
            <a:endParaRPr lang="en-US" altLang="x-none" dirty="0">
              <a:ea typeface="ＭＳ Ｐゴシック" charset="-128"/>
            </a:endParaRPr>
          </a:p>
          <a:p>
            <a:pPr>
              <a:buFont typeface="Wingdings" charset="2"/>
              <a:buChar char="q"/>
            </a:pPr>
            <a:r>
              <a:rPr lang="en-US" altLang="x-none" dirty="0">
                <a:ea typeface="ＭＳ Ｐゴシック" charset="-128"/>
              </a:rPr>
              <a:t>A brief introduction to the Internet: past and present</a:t>
            </a:r>
          </a:p>
          <a:p>
            <a:pPr>
              <a:buFont typeface="Wingdings" charset="2"/>
              <a:buChar char="q"/>
            </a:pPr>
            <a:r>
              <a:rPr lang="en-US" altLang="x-none" dirty="0">
                <a:ea typeface="ＭＳ Ｐゴシック" charset="-128"/>
              </a:rPr>
              <a:t>Challenges of Internet networks and apps</a:t>
            </a:r>
          </a:p>
          <a:p>
            <a:pPr>
              <a:buClr>
                <a:srgbClr val="C00000"/>
              </a:buClr>
              <a:buFont typeface="Wingdings" charset="2"/>
              <a:buChar char="Ø"/>
            </a:pPr>
            <a:r>
              <a:rPr lang="en-US" altLang="x-none" i="1" dirty="0">
                <a:solidFill>
                  <a:srgbClr val="C00000"/>
                </a:solidFill>
                <a:ea typeface="ＭＳ Ｐゴシック" charset="-128"/>
              </a:rPr>
              <a:t>A taxonomy of communication networks</a:t>
            </a:r>
          </a:p>
        </p:txBody>
      </p:sp>
    </p:spTree>
    <p:extLst>
      <p:ext uri="{BB962C8B-B14F-4D97-AF65-F5344CB8AC3E}">
        <p14:creationId xmlns:p14="http://schemas.microsoft.com/office/powerpoint/2010/main" val="29700957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B4CCFBB2-4807-454E-A011-F6A983B40080}" type="slidenum">
              <a:rPr lang="en-US" altLang="x-none" sz="1200">
                <a:latin typeface="Tahoma" charset="0"/>
              </a:rPr>
              <a:pPr/>
              <a:t>87</a:t>
            </a:fld>
            <a:endParaRPr lang="en-US" altLang="x-none" sz="1200">
              <a:latin typeface="Tahoma" charset="0"/>
            </a:endParaRPr>
          </a:p>
        </p:txBody>
      </p:sp>
      <p:sp>
        <p:nvSpPr>
          <p:cNvPr id="33794" name="Rectangle 3"/>
          <p:cNvSpPr>
            <a:spLocks noGrp="1" noChangeArrowheads="1"/>
          </p:cNvSpPr>
          <p:nvPr>
            <p:ph type="title"/>
          </p:nvPr>
        </p:nvSpPr>
        <p:spPr>
          <a:xfrm>
            <a:off x="533400" y="82550"/>
            <a:ext cx="7783513" cy="1146175"/>
          </a:xfrm>
        </p:spPr>
        <p:txBody>
          <a:bodyPr anchor="t"/>
          <a:lstStyle/>
          <a:p>
            <a:r>
              <a:rPr lang="en-US" altLang="x-none" sz="3600" dirty="0">
                <a:ea typeface="ＭＳ Ｐゴシック" charset="-128"/>
              </a:rPr>
              <a:t>Taxonomy of </a:t>
            </a:r>
            <a:br>
              <a:rPr lang="en-US" altLang="x-none" sz="3600" dirty="0">
                <a:ea typeface="ＭＳ Ｐゴシック" charset="-128"/>
              </a:rPr>
            </a:br>
            <a:r>
              <a:rPr lang="en-US" altLang="x-none" sz="3600" dirty="0">
                <a:ea typeface="ＭＳ Ｐゴシック" charset="-128"/>
              </a:rPr>
              <a:t>Communication Networks </a:t>
            </a:r>
            <a:endParaRPr lang="en-US" altLang="zh-TW" sz="3600" i="1" dirty="0">
              <a:solidFill>
                <a:srgbClr val="FE00FE"/>
              </a:solidFill>
              <a:ea typeface="新細明體" charset="-120"/>
            </a:endParaRPr>
          </a:p>
        </p:txBody>
      </p:sp>
      <p:sp>
        <p:nvSpPr>
          <p:cNvPr id="46083" name="Rectangle 2"/>
          <p:cNvSpPr>
            <a:spLocks noGrp="1" noChangeArrowheads="1"/>
          </p:cNvSpPr>
          <p:nvPr>
            <p:ph type="body" idx="1"/>
          </p:nvPr>
        </p:nvSpPr>
        <p:spPr>
          <a:xfrm>
            <a:off x="615950" y="3432175"/>
            <a:ext cx="7783513" cy="3051175"/>
          </a:xfrm>
        </p:spPr>
        <p:txBody>
          <a:bodyPr/>
          <a:lstStyle/>
          <a:p>
            <a:pPr>
              <a:buFont typeface="Wingdings" pitchFamily="2" charset="2"/>
              <a:buChar char="q"/>
            </a:pPr>
            <a:r>
              <a:rPr lang="en-US" altLang="zh-TW" sz="2400" dirty="0">
                <a:solidFill>
                  <a:srgbClr val="FF0000"/>
                </a:solidFill>
                <a:ea typeface="新細明體" charset="-120"/>
              </a:rPr>
              <a:t>Broadcast networks</a:t>
            </a:r>
          </a:p>
          <a:p>
            <a:pPr lvl="1">
              <a:buFont typeface="Courier New" panose="02070309020205020404" pitchFamily="49" charset="0"/>
              <a:buChar char="o"/>
            </a:pPr>
            <a:r>
              <a:rPr lang="en-US" altLang="zh-TW" sz="2000" dirty="0">
                <a:ea typeface="新細明體" charset="-120"/>
              </a:rPr>
              <a:t>nodes share a common channel; information transmitted by a node is received by </a:t>
            </a:r>
            <a:r>
              <a:rPr lang="en-US" altLang="zh-TW" sz="2000" dirty="0">
                <a:solidFill>
                  <a:schemeClr val="accent2"/>
                </a:solidFill>
                <a:ea typeface="新細明體" charset="-120"/>
              </a:rPr>
              <a:t>all</a:t>
            </a:r>
            <a:r>
              <a:rPr lang="en-US" altLang="zh-TW" sz="2000" dirty="0">
                <a:ea typeface="新細明體" charset="-120"/>
              </a:rPr>
              <a:t> other nodes in the network</a:t>
            </a:r>
          </a:p>
          <a:p>
            <a:pPr lvl="1">
              <a:buFont typeface="Courier New" panose="02070309020205020404" pitchFamily="49" charset="0"/>
              <a:buChar char="o"/>
            </a:pPr>
            <a:r>
              <a:rPr lang="en-US" altLang="zh-TW" sz="2000" dirty="0">
                <a:ea typeface="新細明體" charset="-120"/>
              </a:rPr>
              <a:t>examples: TV, radio</a:t>
            </a:r>
            <a:endParaRPr lang="en-US" altLang="zh-CN" sz="2000" dirty="0">
              <a:ea typeface="新細明體" charset="-120"/>
            </a:endParaRPr>
          </a:p>
          <a:p>
            <a:pPr lvl="1"/>
            <a:endParaRPr lang="en-US" altLang="zh-TW" sz="2000" dirty="0">
              <a:ea typeface="新細明體" charset="-120"/>
            </a:endParaRPr>
          </a:p>
          <a:p>
            <a:pPr>
              <a:buFont typeface="Wingdings" pitchFamily="2" charset="2"/>
              <a:buChar char="q"/>
            </a:pPr>
            <a:r>
              <a:rPr lang="en-US" altLang="zh-TW" sz="2400" dirty="0">
                <a:solidFill>
                  <a:srgbClr val="FF0000"/>
                </a:solidFill>
                <a:ea typeface="新細明體" charset="-120"/>
              </a:rPr>
              <a:t>Switched networks</a:t>
            </a:r>
          </a:p>
          <a:p>
            <a:pPr lvl="1">
              <a:buFont typeface="Courier New" panose="02070309020205020404" pitchFamily="49" charset="0"/>
              <a:buChar char="o"/>
            </a:pPr>
            <a:r>
              <a:rPr lang="en-US" altLang="zh-TW" sz="2000" dirty="0">
                <a:ea typeface="新細明體" charset="-120"/>
              </a:rPr>
              <a:t>information is transmitted to a </a:t>
            </a:r>
            <a:r>
              <a:rPr lang="en-US" altLang="zh-TW" sz="2000" dirty="0">
                <a:solidFill>
                  <a:schemeClr val="accent2"/>
                </a:solidFill>
                <a:ea typeface="新細明體" charset="-120"/>
              </a:rPr>
              <a:t>small sub-set</a:t>
            </a:r>
            <a:r>
              <a:rPr lang="en-US" altLang="zh-TW" sz="2000" dirty="0">
                <a:ea typeface="新細明體" charset="-120"/>
              </a:rPr>
              <a:t> (usually only one) of the nodes</a:t>
            </a:r>
          </a:p>
        </p:txBody>
      </p:sp>
      <p:sp>
        <p:nvSpPr>
          <p:cNvPr id="33796" name="Text Box 19"/>
          <p:cNvSpPr txBox="1">
            <a:spLocks noChangeArrowheads="1"/>
          </p:cNvSpPr>
          <p:nvPr/>
        </p:nvSpPr>
        <p:spPr bwMode="auto">
          <a:xfrm>
            <a:off x="3211513" y="15303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communication networks</a:t>
            </a:r>
            <a:endParaRPr lang="en-US" altLang="x-none" sz="2800" i="1"/>
          </a:p>
        </p:txBody>
      </p:sp>
      <p:sp>
        <p:nvSpPr>
          <p:cNvPr id="65541" name="Text Box 21"/>
          <p:cNvSpPr txBox="1">
            <a:spLocks noChangeArrowheads="1"/>
          </p:cNvSpPr>
          <p:nvPr/>
        </p:nvSpPr>
        <p:spPr bwMode="auto">
          <a:xfrm>
            <a:off x="5794375" y="25971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broadcast</a:t>
            </a:r>
            <a:br>
              <a:rPr lang="en-US" altLang="x-none" sz="1800"/>
            </a:br>
            <a:r>
              <a:rPr lang="en-US" altLang="x-none" sz="1800"/>
              <a:t>networks</a:t>
            </a:r>
            <a:endParaRPr lang="en-US" altLang="x-none" sz="2800" i="1">
              <a:solidFill>
                <a:srgbClr val="000000"/>
              </a:solidFill>
            </a:endParaRPr>
          </a:p>
        </p:txBody>
      </p:sp>
      <p:grpSp>
        <p:nvGrpSpPr>
          <p:cNvPr id="2" name="Group 1"/>
          <p:cNvGrpSpPr>
            <a:grpSpLocks/>
          </p:cNvGrpSpPr>
          <p:nvPr/>
        </p:nvGrpSpPr>
        <p:grpSpPr bwMode="auto">
          <a:xfrm>
            <a:off x="768350" y="1987550"/>
            <a:ext cx="2819400" cy="1181100"/>
            <a:chOff x="768350" y="1987550"/>
            <a:chExt cx="2819400" cy="1181100"/>
          </a:xfrm>
        </p:grpSpPr>
        <p:sp>
          <p:nvSpPr>
            <p:cNvPr id="33800" name="Text Box 20"/>
            <p:cNvSpPr txBox="1">
              <a:spLocks noChangeArrowheads="1"/>
            </p:cNvSpPr>
            <p:nvPr/>
          </p:nvSpPr>
          <p:spPr bwMode="auto">
            <a:xfrm>
              <a:off x="768350" y="2527300"/>
              <a:ext cx="2058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switched</a:t>
              </a:r>
              <a:br>
                <a:rPr lang="en-US" altLang="x-none" sz="1800"/>
              </a:br>
              <a:r>
                <a:rPr lang="en-US" altLang="x-none" sz="1800"/>
                <a:t>networks</a:t>
              </a:r>
              <a:endParaRPr lang="en-US" altLang="x-none" sz="2800" i="1">
                <a:solidFill>
                  <a:srgbClr val="000000"/>
                </a:solidFill>
              </a:endParaRPr>
            </a:p>
          </p:txBody>
        </p:sp>
        <p:sp>
          <p:nvSpPr>
            <p:cNvPr id="33801" name="Line 22"/>
            <p:cNvSpPr>
              <a:spLocks noChangeShapeType="1"/>
            </p:cNvSpPr>
            <p:nvPr/>
          </p:nvSpPr>
          <p:spPr bwMode="auto">
            <a:xfrm flipH="1">
              <a:off x="1533525" y="1987550"/>
              <a:ext cx="2054225" cy="539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grpSp>
      <p:sp>
        <p:nvSpPr>
          <p:cNvPr id="65543" name="Line 23"/>
          <p:cNvSpPr>
            <a:spLocks noChangeShapeType="1"/>
          </p:cNvSpPr>
          <p:nvPr/>
        </p:nvSpPr>
        <p:spPr bwMode="auto">
          <a:xfrm>
            <a:off x="4967288" y="1985963"/>
            <a:ext cx="1830387" cy="6111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Tree>
    <p:extLst>
      <p:ext uri="{BB962C8B-B14F-4D97-AF65-F5344CB8AC3E}">
        <p14:creationId xmlns:p14="http://schemas.microsoft.com/office/powerpoint/2010/main" val="1414778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5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08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08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08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08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0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p:bldP spid="6554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03525BB6-3708-824E-A195-AD62458BE57D}" type="slidenum">
              <a:rPr lang="en-US" altLang="x-none" sz="1200">
                <a:latin typeface="Tahoma" charset="0"/>
              </a:rPr>
              <a:pPr/>
              <a:t>88</a:t>
            </a:fld>
            <a:endParaRPr lang="en-US" altLang="x-none" sz="1200">
              <a:latin typeface="Tahoma" charset="0"/>
            </a:endParaRPr>
          </a:p>
        </p:txBody>
      </p:sp>
      <p:sp>
        <p:nvSpPr>
          <p:cNvPr id="35842" name="Rectangle 4"/>
          <p:cNvSpPr>
            <a:spLocks noChangeArrowheads="1"/>
          </p:cNvSpPr>
          <p:nvPr/>
        </p:nvSpPr>
        <p:spPr bwMode="auto">
          <a:xfrm>
            <a:off x="539750" y="4883150"/>
            <a:ext cx="82296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marL="342900" indent="-342900" defTabSz="915988">
              <a:defRPr sz="500">
                <a:solidFill>
                  <a:schemeClr val="tx1"/>
                </a:solidFill>
                <a:latin typeface="Comic Sans MS" charset="0"/>
                <a:ea typeface="ＭＳ Ｐゴシック" charset="-128"/>
              </a:defRPr>
            </a:lvl1pPr>
            <a:lvl2pPr marL="744538" indent="-287338"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000" dirty="0">
                <a:solidFill>
                  <a:srgbClr val="FF0000"/>
                </a:solidFill>
              </a:rPr>
              <a:t>Circuit switching:</a:t>
            </a:r>
            <a:r>
              <a:rPr lang="en-US" altLang="x-none" sz="2000" dirty="0"/>
              <a:t> dedicated circuit per call/session: </a:t>
            </a:r>
          </a:p>
          <a:p>
            <a:pPr lvl="1" algn="l">
              <a:spcBef>
                <a:spcPct val="20000"/>
              </a:spcBef>
              <a:buClr>
                <a:schemeClr val="accent2"/>
              </a:buClr>
              <a:buSzPct val="75000"/>
              <a:buFont typeface="Courier New" panose="02070309020205020404" pitchFamily="49" charset="0"/>
              <a:buChar char="o"/>
            </a:pPr>
            <a:r>
              <a:rPr lang="en-US" altLang="x-none" sz="1800" dirty="0"/>
              <a:t>e.g., telephone, cellular voice</a:t>
            </a:r>
            <a:endParaRPr lang="en-US" altLang="x-none" sz="1800" dirty="0">
              <a:solidFill>
                <a:srgbClr val="FF0000"/>
              </a:solidFill>
            </a:endParaRPr>
          </a:p>
          <a:p>
            <a:pPr algn="l">
              <a:spcBef>
                <a:spcPct val="20000"/>
              </a:spcBef>
              <a:buClr>
                <a:schemeClr val="accent2"/>
              </a:buClr>
              <a:buSzPct val="85000"/>
              <a:buFont typeface="Wingdings" pitchFamily="2" charset="2"/>
              <a:buChar char="q"/>
            </a:pPr>
            <a:r>
              <a:rPr lang="en-US" altLang="x-none" sz="2000" dirty="0">
                <a:solidFill>
                  <a:srgbClr val="FF0000"/>
                </a:solidFill>
              </a:rPr>
              <a:t>Packet switching:</a:t>
            </a:r>
            <a:r>
              <a:rPr lang="en-US" altLang="x-none" sz="2000" dirty="0"/>
              <a:t> data sent thru network in </a:t>
            </a:r>
            <a:r>
              <a:rPr lang="en-US" altLang="x-none" sz="2000" dirty="0">
                <a:solidFill>
                  <a:srgbClr val="FF0000"/>
                </a:solidFill>
              </a:rPr>
              <a:t>discrete </a:t>
            </a:r>
            <a:r>
              <a:rPr lang="ja-JP" altLang="en-US" sz="2000">
                <a:solidFill>
                  <a:srgbClr val="FF0000"/>
                </a:solidFill>
              </a:rPr>
              <a:t>“</a:t>
            </a:r>
            <a:r>
              <a:rPr lang="en-US" altLang="ja-JP" sz="2000" dirty="0">
                <a:solidFill>
                  <a:srgbClr val="FF0000"/>
                </a:solidFill>
              </a:rPr>
              <a:t>chunks</a:t>
            </a:r>
            <a:r>
              <a:rPr lang="ja-JP" altLang="en-US" sz="2000">
                <a:solidFill>
                  <a:srgbClr val="FF0000"/>
                </a:solidFill>
              </a:rPr>
              <a:t>”</a:t>
            </a:r>
            <a:endParaRPr lang="en-US" altLang="zh-CN" sz="2000" dirty="0">
              <a:solidFill>
                <a:srgbClr val="FF0000"/>
              </a:solidFill>
              <a:ea typeface="宋体" charset="-122"/>
            </a:endParaRPr>
          </a:p>
          <a:p>
            <a:pPr lvl="1" algn="l">
              <a:spcBef>
                <a:spcPct val="20000"/>
              </a:spcBef>
              <a:buClr>
                <a:schemeClr val="accent2"/>
              </a:buClr>
              <a:buSzPct val="75000"/>
              <a:buFont typeface="Courier New" panose="02070309020205020404" pitchFamily="49" charset="0"/>
              <a:buChar char="o"/>
            </a:pPr>
            <a:r>
              <a:rPr lang="en-US" altLang="zh-CN" sz="1800" dirty="0">
                <a:ea typeface="宋体" charset="-122"/>
              </a:rPr>
              <a:t>e.g., Internet, cellular data</a:t>
            </a:r>
            <a:endParaRPr lang="en-US" altLang="x-none" sz="1800" dirty="0"/>
          </a:p>
        </p:txBody>
      </p:sp>
      <p:sp>
        <p:nvSpPr>
          <p:cNvPr id="35843" name="Rectangle 5"/>
          <p:cNvSpPr>
            <a:spLocks noChangeArrowheads="1"/>
          </p:cNvSpPr>
          <p:nvPr/>
        </p:nvSpPr>
        <p:spPr bwMode="auto">
          <a:xfrm>
            <a:off x="463550" y="539750"/>
            <a:ext cx="7783513"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2800" u="sng">
                <a:solidFill>
                  <a:schemeClr val="accent2"/>
                </a:solidFill>
              </a:rPr>
              <a:t>A Taxonomy of Switched Networks</a:t>
            </a:r>
            <a:endParaRPr lang="en-US" altLang="zh-TW" sz="2800" i="1" u="sng">
              <a:solidFill>
                <a:schemeClr val="accent2"/>
              </a:solidFill>
              <a:ea typeface="新細明體" charset="-120"/>
            </a:endParaRPr>
          </a:p>
        </p:txBody>
      </p:sp>
      <p:sp>
        <p:nvSpPr>
          <p:cNvPr id="35844" name="Text Box 6"/>
          <p:cNvSpPr txBox="1">
            <a:spLocks noChangeArrowheads="1"/>
          </p:cNvSpPr>
          <p:nvPr/>
        </p:nvSpPr>
        <p:spPr bwMode="auto">
          <a:xfrm>
            <a:off x="4052888" y="13017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communication networks</a:t>
            </a:r>
            <a:endParaRPr lang="en-US" altLang="x-none" sz="2800" i="1">
              <a:solidFill>
                <a:srgbClr val="000000"/>
              </a:solidFill>
            </a:endParaRPr>
          </a:p>
        </p:txBody>
      </p:sp>
      <p:sp>
        <p:nvSpPr>
          <p:cNvPr id="35845" name="Text Box 7"/>
          <p:cNvSpPr txBox="1">
            <a:spLocks noChangeArrowheads="1"/>
          </p:cNvSpPr>
          <p:nvPr/>
        </p:nvSpPr>
        <p:spPr bwMode="auto">
          <a:xfrm>
            <a:off x="1609725" y="2298700"/>
            <a:ext cx="2058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b="1">
                <a:solidFill>
                  <a:srgbClr val="FF0000"/>
                </a:solidFill>
              </a:rPr>
              <a:t>switched</a:t>
            </a:r>
            <a:br>
              <a:rPr lang="en-US" altLang="x-none" sz="1800" b="1">
                <a:solidFill>
                  <a:srgbClr val="FF0000"/>
                </a:solidFill>
              </a:rPr>
            </a:br>
            <a:r>
              <a:rPr lang="en-US" altLang="x-none" sz="1800" b="1">
                <a:solidFill>
                  <a:srgbClr val="FF0000"/>
                </a:solidFill>
              </a:rPr>
              <a:t>networks</a:t>
            </a:r>
            <a:endParaRPr lang="en-US" altLang="x-none" sz="2800" b="1" i="1">
              <a:solidFill>
                <a:srgbClr val="FF0000"/>
              </a:solidFill>
            </a:endParaRPr>
          </a:p>
        </p:txBody>
      </p:sp>
      <p:sp>
        <p:nvSpPr>
          <p:cNvPr id="35846" name="Text Box 8"/>
          <p:cNvSpPr txBox="1">
            <a:spLocks noChangeArrowheads="1"/>
          </p:cNvSpPr>
          <p:nvPr/>
        </p:nvSpPr>
        <p:spPr bwMode="auto">
          <a:xfrm>
            <a:off x="6635750" y="23685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broadcast</a:t>
            </a:r>
            <a:br>
              <a:rPr lang="en-US" altLang="x-none" sz="1800"/>
            </a:br>
            <a:r>
              <a:rPr lang="en-US" altLang="x-none" sz="1800"/>
              <a:t>networks</a:t>
            </a:r>
            <a:endParaRPr lang="en-US" altLang="x-none" sz="2800" i="1">
              <a:solidFill>
                <a:srgbClr val="000000"/>
              </a:solidFill>
            </a:endParaRPr>
          </a:p>
        </p:txBody>
      </p:sp>
      <p:sp>
        <p:nvSpPr>
          <p:cNvPr id="35847" name="Line 9"/>
          <p:cNvSpPr>
            <a:spLocks noChangeShapeType="1"/>
          </p:cNvSpPr>
          <p:nvPr/>
        </p:nvSpPr>
        <p:spPr bwMode="auto">
          <a:xfrm flipH="1">
            <a:off x="2374900" y="1758950"/>
            <a:ext cx="2054225" cy="539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35848" name="Line 10"/>
          <p:cNvSpPr>
            <a:spLocks noChangeShapeType="1"/>
          </p:cNvSpPr>
          <p:nvPr/>
        </p:nvSpPr>
        <p:spPr bwMode="auto">
          <a:xfrm>
            <a:off x="5808663" y="1757363"/>
            <a:ext cx="1830387" cy="6111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35849" name="Text Box 11"/>
          <p:cNvSpPr txBox="1">
            <a:spLocks noChangeArrowheads="1"/>
          </p:cNvSpPr>
          <p:nvPr/>
        </p:nvSpPr>
        <p:spPr bwMode="auto">
          <a:xfrm>
            <a:off x="463550" y="3619500"/>
            <a:ext cx="20605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dirty="0"/>
              <a:t>circuit-switch</a:t>
            </a:r>
            <a:r>
              <a:rPr lang="en-US" altLang="x-none" sz="1800" dirty="0">
                <a:ea typeface="宋体" charset="-122"/>
              </a:rPr>
              <a:t>ed</a:t>
            </a:r>
            <a:br>
              <a:rPr lang="en-US" altLang="x-none" sz="1800" dirty="0"/>
            </a:br>
            <a:r>
              <a:rPr lang="en-US" altLang="x-none" sz="1800" dirty="0"/>
              <a:t>networks</a:t>
            </a:r>
            <a:br>
              <a:rPr lang="en-US" altLang="x-none" sz="1800" dirty="0"/>
            </a:br>
            <a:r>
              <a:rPr lang="en-US" altLang="x-none" sz="1800" dirty="0"/>
              <a:t>(e.g., telephone)</a:t>
            </a:r>
            <a:endParaRPr lang="en-US" altLang="x-none" sz="2800" i="1" dirty="0">
              <a:solidFill>
                <a:srgbClr val="000000"/>
              </a:solidFill>
            </a:endParaRPr>
          </a:p>
        </p:txBody>
      </p:sp>
      <p:sp>
        <p:nvSpPr>
          <p:cNvPr id="35850" name="Text Box 12"/>
          <p:cNvSpPr txBox="1">
            <a:spLocks noChangeArrowheads="1"/>
          </p:cNvSpPr>
          <p:nvPr/>
        </p:nvSpPr>
        <p:spPr bwMode="auto">
          <a:xfrm>
            <a:off x="3289300" y="3587750"/>
            <a:ext cx="33464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dirty="0"/>
              <a:t>packet-switch</a:t>
            </a:r>
            <a:r>
              <a:rPr lang="en-US" altLang="x-none" sz="1800" dirty="0">
                <a:ea typeface="宋体" charset="-122"/>
              </a:rPr>
              <a:t>ed</a:t>
            </a:r>
            <a:br>
              <a:rPr lang="en-US" altLang="x-none" sz="1800" dirty="0"/>
            </a:br>
            <a:r>
              <a:rPr lang="en-US" altLang="x-none" sz="1800" dirty="0"/>
              <a:t> networks</a:t>
            </a:r>
            <a:br>
              <a:rPr lang="en-US" altLang="x-none" sz="1800" dirty="0"/>
            </a:br>
            <a:r>
              <a:rPr lang="en-US" altLang="x-none" sz="1800" dirty="0"/>
              <a:t>(e.g., Internet)</a:t>
            </a:r>
            <a:endParaRPr lang="en-US" altLang="x-none" sz="2800" i="1" dirty="0">
              <a:solidFill>
                <a:srgbClr val="000000"/>
              </a:solidFill>
            </a:endParaRPr>
          </a:p>
        </p:txBody>
      </p:sp>
      <p:sp>
        <p:nvSpPr>
          <p:cNvPr id="35851" name="Line 13"/>
          <p:cNvSpPr>
            <a:spLocks noChangeShapeType="1"/>
          </p:cNvSpPr>
          <p:nvPr/>
        </p:nvSpPr>
        <p:spPr bwMode="auto">
          <a:xfrm flipH="1">
            <a:off x="1311275" y="3054350"/>
            <a:ext cx="1212850" cy="6159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35852" name="Line 14"/>
          <p:cNvSpPr>
            <a:spLocks noChangeShapeType="1"/>
          </p:cNvSpPr>
          <p:nvPr/>
        </p:nvSpPr>
        <p:spPr bwMode="auto">
          <a:xfrm>
            <a:off x="2752725" y="3060700"/>
            <a:ext cx="1454150" cy="539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Tree>
    <p:extLst>
      <p:ext uri="{BB962C8B-B14F-4D97-AF65-F5344CB8AC3E}">
        <p14:creationId xmlns:p14="http://schemas.microsoft.com/office/powerpoint/2010/main" val="1133648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9A00FA61-8D13-8545-9FE5-B526EFBA9110}" type="slidenum">
              <a:rPr lang="en-US" altLang="x-none" sz="1200">
                <a:latin typeface="Tahoma" charset="0"/>
              </a:rPr>
              <a:pPr/>
              <a:t>89</a:t>
            </a:fld>
            <a:endParaRPr lang="en-US" altLang="x-none" sz="1200">
              <a:latin typeface="Tahoma" charset="0"/>
            </a:endParaRPr>
          </a:p>
        </p:txBody>
      </p:sp>
      <p:sp>
        <p:nvSpPr>
          <p:cNvPr id="37890" name="Rectangle 4"/>
          <p:cNvSpPr>
            <a:spLocks noChangeArrowheads="1"/>
          </p:cNvSpPr>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4000" u="sng">
                <a:solidFill>
                  <a:schemeClr val="accent2"/>
                </a:solidFill>
              </a:rPr>
              <a:t>Outline</a:t>
            </a:r>
          </a:p>
        </p:txBody>
      </p:sp>
      <p:sp>
        <p:nvSpPr>
          <p:cNvPr id="37891"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charset="2"/>
              <a:buChar char="q"/>
            </a:pPr>
            <a:r>
              <a:rPr lang="en-US" altLang="x-none" sz="2800" dirty="0"/>
              <a:t>Admin</a:t>
            </a:r>
            <a:r>
              <a:rPr lang="en-US" altLang="zh-CN" sz="2800" dirty="0"/>
              <a:t>.</a:t>
            </a:r>
            <a:r>
              <a:rPr lang="en-US" altLang="x-none" sz="2800" dirty="0"/>
              <a:t> and recaps</a:t>
            </a:r>
          </a:p>
          <a:p>
            <a:pPr algn="l">
              <a:spcBef>
                <a:spcPct val="20000"/>
              </a:spcBef>
              <a:buClr>
                <a:schemeClr val="accent2"/>
              </a:buClr>
              <a:buSzPct val="85000"/>
              <a:buFont typeface="Wingdings" charset="2"/>
              <a:buChar char="q"/>
            </a:pPr>
            <a:r>
              <a:rPr lang="en-US" altLang="x-none" sz="2800" dirty="0"/>
              <a:t>A brief introduction to the Internet: past and present</a:t>
            </a:r>
          </a:p>
          <a:p>
            <a:pPr algn="l">
              <a:spcBef>
                <a:spcPct val="20000"/>
              </a:spcBef>
              <a:buClr>
                <a:schemeClr val="accent2"/>
              </a:buClr>
              <a:buSzPct val="85000"/>
              <a:buFont typeface="Wingdings" charset="2"/>
              <a:buChar char="q"/>
            </a:pPr>
            <a:r>
              <a:rPr lang="en-US" altLang="x-none" sz="2800" dirty="0"/>
              <a:t>Challenges of Internet networks and apps</a:t>
            </a:r>
          </a:p>
          <a:p>
            <a:pPr algn="l">
              <a:spcBef>
                <a:spcPct val="20000"/>
              </a:spcBef>
              <a:buClr>
                <a:srgbClr val="C00000"/>
              </a:buClr>
              <a:buSzPct val="95000"/>
              <a:buFont typeface="Wingdings" charset="2"/>
              <a:buChar char="Ø"/>
            </a:pPr>
            <a:r>
              <a:rPr lang="en-US" altLang="x-none" sz="2800" i="1" dirty="0">
                <a:solidFill>
                  <a:srgbClr val="C00000"/>
                </a:solidFill>
              </a:rPr>
              <a:t>A taxonomy of communication networks</a:t>
            </a:r>
          </a:p>
          <a:p>
            <a:pPr lvl="1" algn="l">
              <a:spcBef>
                <a:spcPct val="20000"/>
              </a:spcBef>
              <a:buClr>
                <a:srgbClr val="C00000"/>
              </a:buClr>
              <a:buSzPct val="95000"/>
              <a:buFont typeface="Wingdings" charset="2"/>
              <a:buChar char="Ø"/>
            </a:pPr>
            <a:r>
              <a:rPr lang="en-US" altLang="x-none" sz="2400" i="1" dirty="0">
                <a:solidFill>
                  <a:srgbClr val="C00000"/>
                </a:solidFill>
              </a:rPr>
              <a:t>circuit switch</a:t>
            </a:r>
            <a:r>
              <a:rPr lang="en-US" altLang="x-none" sz="2400" i="1" dirty="0">
                <a:solidFill>
                  <a:srgbClr val="C00000"/>
                </a:solidFill>
                <a:ea typeface="宋体" charset="-122"/>
              </a:rPr>
              <a:t>ed</a:t>
            </a:r>
            <a:r>
              <a:rPr lang="en-US" altLang="zh-CN" sz="2400" i="1" dirty="0">
                <a:solidFill>
                  <a:srgbClr val="C00000"/>
                </a:solidFill>
                <a:ea typeface="宋体" charset="-122"/>
              </a:rPr>
              <a:t> </a:t>
            </a:r>
            <a:r>
              <a:rPr lang="en-US" altLang="x-none" sz="2400" i="1" dirty="0">
                <a:solidFill>
                  <a:srgbClr val="C00000"/>
                </a:solidFill>
              </a:rPr>
              <a:t>networks</a:t>
            </a:r>
          </a:p>
        </p:txBody>
      </p:sp>
    </p:spTree>
    <p:extLst>
      <p:ext uri="{BB962C8B-B14F-4D97-AF65-F5344CB8AC3E}">
        <p14:creationId xmlns:p14="http://schemas.microsoft.com/office/powerpoint/2010/main" val="3073472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Be</a:t>
            </a:r>
            <a:r>
              <a:rPr lang="zh-CN" altLang="en-US" dirty="0"/>
              <a:t> </a:t>
            </a:r>
            <a:r>
              <a:rPr lang="en-US" altLang="zh-CN" dirty="0"/>
              <a:t>an</a:t>
            </a:r>
            <a:r>
              <a:rPr lang="zh-CN" altLang="en-US" dirty="0"/>
              <a:t> </a:t>
            </a:r>
            <a:r>
              <a:rPr lang="en-US" altLang="zh-CN" dirty="0"/>
              <a:t>entrepreneur</a:t>
            </a:r>
            <a:r>
              <a:rPr lang="zh-CN" altLang="en-US" dirty="0"/>
              <a:t> </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9</a:t>
            </a:fld>
            <a:endParaRPr lang="en-US" altLang="x-none"/>
          </a:p>
        </p:txBody>
      </p:sp>
      <p:pic>
        <p:nvPicPr>
          <p:cNvPr id="6" name="Picture 5">
            <a:extLst>
              <a:ext uri="{FF2B5EF4-FFF2-40B4-BE49-F238E27FC236}">
                <a16:creationId xmlns:a16="http://schemas.microsoft.com/office/drawing/2014/main" id="{239A66D0-D5E0-294F-B5D6-AC5CD4457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5550" y="2352040"/>
            <a:ext cx="2667000" cy="1778000"/>
          </a:xfrm>
          <a:prstGeom prst="rect">
            <a:avLst/>
          </a:prstGeom>
        </p:spPr>
      </p:pic>
      <p:pic>
        <p:nvPicPr>
          <p:cNvPr id="7" name="Picture 6">
            <a:extLst>
              <a:ext uri="{FF2B5EF4-FFF2-40B4-BE49-F238E27FC236}">
                <a16:creationId xmlns:a16="http://schemas.microsoft.com/office/drawing/2014/main" id="{6B8062B5-DE04-D645-A548-24890BBB155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09910" y="2673350"/>
            <a:ext cx="2971800" cy="1135380"/>
          </a:xfrm>
          <a:prstGeom prst="rect">
            <a:avLst/>
          </a:prstGeom>
        </p:spPr>
      </p:pic>
      <p:pic>
        <p:nvPicPr>
          <p:cNvPr id="8" name="图片 6">
            <a:extLst>
              <a:ext uri="{FF2B5EF4-FFF2-40B4-BE49-F238E27FC236}">
                <a16:creationId xmlns:a16="http://schemas.microsoft.com/office/drawing/2014/main" id="{4610A468-1EBB-954F-A973-C2EEC9818CB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28862" y="4239795"/>
            <a:ext cx="2421614" cy="1878532"/>
          </a:xfrm>
          <a:prstGeom prst="rect">
            <a:avLst/>
          </a:prstGeom>
        </p:spPr>
      </p:pic>
      <p:pic>
        <p:nvPicPr>
          <p:cNvPr id="9" name="图片 8">
            <a:extLst>
              <a:ext uri="{FF2B5EF4-FFF2-40B4-BE49-F238E27FC236}">
                <a16:creationId xmlns:a16="http://schemas.microsoft.com/office/drawing/2014/main" id="{3ED43868-D5A8-9644-B37F-A99A28CCE3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42735" y="4202371"/>
            <a:ext cx="2180365" cy="1883042"/>
          </a:xfrm>
          <a:prstGeom prst="rect">
            <a:avLst/>
          </a:prstGeom>
        </p:spPr>
      </p:pic>
    </p:spTree>
    <p:extLst>
      <p:ext uri="{BB962C8B-B14F-4D97-AF65-F5344CB8AC3E}">
        <p14:creationId xmlns:p14="http://schemas.microsoft.com/office/powerpoint/2010/main" val="7701066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BE1A9BF7-97F4-6B4E-9A75-B390663964E9}" type="slidenum">
              <a:rPr lang="en-US" altLang="x-none" sz="1200">
                <a:latin typeface="Tahoma" charset="0"/>
              </a:rPr>
              <a:pPr/>
              <a:t>90</a:t>
            </a:fld>
            <a:endParaRPr lang="en-US" altLang="x-none" sz="1200">
              <a:latin typeface="Tahoma" charset="0"/>
            </a:endParaRPr>
          </a:p>
        </p:txBody>
      </p:sp>
      <p:sp>
        <p:nvSpPr>
          <p:cNvPr id="39938"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600" u="sng">
                <a:solidFill>
                  <a:schemeClr val="accent2"/>
                </a:solidFill>
              </a:rPr>
              <a:t>Circuit Switching</a:t>
            </a:r>
            <a:endParaRPr lang="en-US" altLang="x-none" sz="4000" u="sng">
              <a:solidFill>
                <a:schemeClr val="accent2"/>
              </a:solidFill>
            </a:endParaRPr>
          </a:p>
        </p:txBody>
      </p:sp>
      <p:sp>
        <p:nvSpPr>
          <p:cNvPr id="39939" name="Rectangle 5"/>
          <p:cNvSpPr>
            <a:spLocks noChangeArrowheads="1"/>
          </p:cNvSpPr>
          <p:nvPr/>
        </p:nvSpPr>
        <p:spPr bwMode="auto">
          <a:xfrm>
            <a:off x="533400" y="1600200"/>
            <a:ext cx="3810000" cy="374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zh-CN" sz="2400" dirty="0">
                <a:ea typeface="宋体" charset="-122"/>
              </a:rPr>
              <a:t>Each link has a number of “</a:t>
            </a:r>
            <a:r>
              <a:rPr lang="en-US" altLang="zh-CN" sz="2400" dirty="0">
                <a:solidFill>
                  <a:schemeClr val="accent2"/>
                </a:solidFill>
                <a:ea typeface="宋体" charset="-122"/>
              </a:rPr>
              <a:t>circuits</a:t>
            </a:r>
            <a:r>
              <a:rPr lang="en-US" altLang="zh-CN" sz="2400" dirty="0">
                <a:ea typeface="宋体" charset="-122"/>
              </a:rPr>
              <a:t>”</a:t>
            </a:r>
          </a:p>
          <a:p>
            <a:pPr marL="800100" lvl="1" indent="-342900" algn="l">
              <a:spcBef>
                <a:spcPct val="20000"/>
              </a:spcBef>
              <a:buClr>
                <a:schemeClr val="accent2"/>
              </a:buClr>
              <a:buSzPct val="75000"/>
              <a:buFont typeface="Courier New" panose="02070309020205020404" pitchFamily="49" charset="0"/>
              <a:buChar char="o"/>
            </a:pPr>
            <a:r>
              <a:rPr lang="en-US" altLang="zh-CN" sz="2000" dirty="0">
                <a:ea typeface="宋体" charset="-122"/>
              </a:rPr>
              <a:t>sometime we refer to a “circuit” as a channel or a line</a:t>
            </a:r>
          </a:p>
          <a:p>
            <a:pPr lvl="1" algn="l">
              <a:spcBef>
                <a:spcPct val="20000"/>
              </a:spcBef>
              <a:buClr>
                <a:schemeClr val="accent2"/>
              </a:buClr>
              <a:buSzPct val="75000"/>
              <a:buFont typeface="ZapfDingbats" charset="0"/>
              <a:buChar char="m"/>
            </a:pPr>
            <a:endParaRPr lang="en-US" altLang="zh-CN" sz="2000" dirty="0">
              <a:ea typeface="宋体" charset="-122"/>
            </a:endParaRPr>
          </a:p>
          <a:p>
            <a:pPr algn="l">
              <a:spcBef>
                <a:spcPct val="20000"/>
              </a:spcBef>
              <a:buClr>
                <a:schemeClr val="accent2"/>
              </a:buClr>
              <a:buSzPct val="85000"/>
              <a:buFont typeface="Wingdings" pitchFamily="2" charset="2"/>
              <a:buChar char="q"/>
            </a:pPr>
            <a:r>
              <a:rPr lang="en-US" altLang="zh-CN" sz="2400" dirty="0">
                <a:ea typeface="宋体" charset="-122"/>
              </a:rPr>
              <a:t>An e</a:t>
            </a:r>
            <a:r>
              <a:rPr lang="en-US" altLang="x-none" sz="2400" dirty="0"/>
              <a:t>nd-to-end </a:t>
            </a:r>
            <a:r>
              <a:rPr lang="en-US" altLang="zh-CN" sz="2400" dirty="0">
                <a:ea typeface="宋体" charset="-122"/>
              </a:rPr>
              <a:t>connection reserves one “circuit” at each link</a:t>
            </a:r>
            <a:endParaRPr lang="en-US" altLang="zh-CN" sz="2000" dirty="0">
              <a:ea typeface="宋体" charset="-122"/>
            </a:endParaRPr>
          </a:p>
        </p:txBody>
      </p:sp>
      <p:graphicFrame>
        <p:nvGraphicFramePr>
          <p:cNvPr id="39940" name="Object 229"/>
          <p:cNvGraphicFramePr>
            <a:graphicFrameLocks noChangeAspect="1"/>
          </p:cNvGraphicFramePr>
          <p:nvPr/>
        </p:nvGraphicFramePr>
        <p:xfrm>
          <a:off x="4273550" y="1500188"/>
          <a:ext cx="4867275" cy="4068762"/>
        </p:xfrm>
        <a:graphic>
          <a:graphicData uri="http://schemas.openxmlformats.org/presentationml/2006/ole">
            <mc:AlternateContent xmlns:mc="http://schemas.openxmlformats.org/markup-compatibility/2006">
              <mc:Choice xmlns:v="urn:schemas-microsoft-com:vml" Requires="v">
                <p:oleObj spid="_x0000_s137226" name="Photo Editor Photo" r:id="rId4" imgW="11155332" imgH="9326277" progId="MSPhotoEd.3">
                  <p:embed/>
                </p:oleObj>
              </mc:Choice>
              <mc:Fallback>
                <p:oleObj name="Photo Editor Photo" r:id="rId4" imgW="11155332" imgH="9326277" progId="MSPhotoEd.3">
                  <p:embed/>
                  <p:pic>
                    <p:nvPicPr>
                      <p:cNvPr id="39940" name="Object 2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3550" y="1500188"/>
                        <a:ext cx="4867275" cy="406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9941" name="Text Box 230"/>
          <p:cNvSpPr txBox="1">
            <a:spLocks noChangeArrowheads="1"/>
          </p:cNvSpPr>
          <p:nvPr/>
        </p:nvSpPr>
        <p:spPr bwMode="auto">
          <a:xfrm>
            <a:off x="463550" y="6178550"/>
            <a:ext cx="5578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zh-CN" sz="1600">
                <a:ea typeface="宋体" charset="-122"/>
              </a:rPr>
              <a:t>First commercial telephone switchboard was </a:t>
            </a:r>
            <a:r>
              <a:rPr lang="en-US" altLang="x-none" sz="1600"/>
              <a:t>opened in </a:t>
            </a:r>
            <a:br>
              <a:rPr lang="en-US" altLang="x-none" sz="1600"/>
            </a:br>
            <a:r>
              <a:rPr lang="en-US" altLang="x-none" sz="1600"/>
              <a:t>1878 to serve the 21 telephone customers in New Haven</a:t>
            </a:r>
          </a:p>
        </p:txBody>
      </p:sp>
      <p:pic>
        <p:nvPicPr>
          <p:cNvPr id="39942" name="Picture 3"/>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6143625" y="4900613"/>
            <a:ext cx="2978150" cy="197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58010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733895F5-5548-6D43-8782-ECD5BEE600F0}" type="slidenum">
              <a:rPr lang="en-US" altLang="x-none" sz="1200">
                <a:latin typeface="Tahoma" charset="0"/>
              </a:rPr>
              <a:pPr/>
              <a:t>91</a:t>
            </a:fld>
            <a:endParaRPr lang="en-US" altLang="x-none" sz="1200">
              <a:latin typeface="Tahoma" charset="0"/>
            </a:endParaRPr>
          </a:p>
        </p:txBody>
      </p:sp>
      <p:sp>
        <p:nvSpPr>
          <p:cNvPr id="41986" name="Rectangle 4"/>
          <p:cNvSpPr>
            <a:spLocks noChangeArrowheads="1"/>
          </p:cNvSpPr>
          <p:nvPr/>
        </p:nvSpPr>
        <p:spPr bwMode="auto">
          <a:xfrm>
            <a:off x="533400" y="228600"/>
            <a:ext cx="80835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200" u="sng">
                <a:solidFill>
                  <a:schemeClr val="accent2"/>
                </a:solidFill>
              </a:rPr>
              <a:t>Circuit Switching: Resources/Circuits </a:t>
            </a:r>
            <a:br>
              <a:rPr lang="en-US" altLang="x-none" sz="3200" u="sng">
                <a:solidFill>
                  <a:schemeClr val="accent2"/>
                </a:solidFill>
              </a:rPr>
            </a:br>
            <a:r>
              <a:rPr lang="en-US" altLang="x-none" sz="3200" u="sng">
                <a:solidFill>
                  <a:schemeClr val="accent2"/>
                </a:solidFill>
              </a:rPr>
              <a:t>(Frequency</a:t>
            </a:r>
            <a:r>
              <a:rPr lang="en-US" altLang="zh-CN" sz="3200" u="sng">
                <a:solidFill>
                  <a:schemeClr val="accent2"/>
                </a:solidFill>
                <a:ea typeface="宋体" charset="-122"/>
              </a:rPr>
              <a:t>, </a:t>
            </a:r>
            <a:r>
              <a:rPr lang="en-US" altLang="x-none" sz="3200" u="sng">
                <a:solidFill>
                  <a:schemeClr val="accent2"/>
                </a:solidFill>
              </a:rPr>
              <a:t>Time</a:t>
            </a:r>
            <a:r>
              <a:rPr lang="en-US" altLang="zh-CN" sz="3200" u="sng">
                <a:solidFill>
                  <a:schemeClr val="accent2"/>
                </a:solidFill>
                <a:ea typeface="宋体" charset="-122"/>
              </a:rPr>
              <a:t> and others</a:t>
            </a:r>
            <a:r>
              <a:rPr lang="en-US" altLang="x-none" sz="3200" u="sng">
                <a:solidFill>
                  <a:schemeClr val="accent2"/>
                </a:solidFill>
              </a:rPr>
              <a:t>)</a:t>
            </a:r>
            <a:endParaRPr lang="en-US" altLang="x-none" sz="3600" u="sng">
              <a:solidFill>
                <a:schemeClr val="accent2"/>
              </a:solidFill>
            </a:endParaRPr>
          </a:p>
        </p:txBody>
      </p:sp>
      <p:sp>
        <p:nvSpPr>
          <p:cNvPr id="41987" name="Rectangle 5"/>
          <p:cNvSpPr>
            <a:spLocks noChangeArrowheads="1"/>
          </p:cNvSpPr>
          <p:nvPr/>
        </p:nvSpPr>
        <p:spPr bwMode="auto">
          <a:xfrm>
            <a:off x="539750" y="1454150"/>
            <a:ext cx="297815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000" dirty="0"/>
              <a:t>Divide link resource into </a:t>
            </a:r>
            <a:r>
              <a:rPr lang="ja-JP" altLang="en-US" sz="2000"/>
              <a:t>“</a:t>
            </a:r>
            <a:r>
              <a:rPr lang="en-US" altLang="ja-JP" sz="2000" dirty="0"/>
              <a:t>circuits</a:t>
            </a:r>
            <a:r>
              <a:rPr lang="ja-JP" altLang="en-US" sz="2000"/>
              <a:t>”</a:t>
            </a:r>
            <a:endParaRPr lang="en-US" altLang="ja-JP" sz="2000" dirty="0"/>
          </a:p>
          <a:p>
            <a:pPr marL="800100" lvl="1" indent="-342900" algn="l">
              <a:spcBef>
                <a:spcPct val="20000"/>
              </a:spcBef>
              <a:buClr>
                <a:schemeClr val="accent2"/>
              </a:buClr>
              <a:buSzPct val="75000"/>
              <a:buFont typeface="Courier New" panose="02070309020205020404" pitchFamily="49" charset="0"/>
              <a:buChar char="o"/>
            </a:pPr>
            <a:r>
              <a:rPr lang="en-US" altLang="x-none" sz="2000" dirty="0"/>
              <a:t>frequency division multiplexing  (FDM)</a:t>
            </a:r>
          </a:p>
          <a:p>
            <a:pPr marL="800100" lvl="1" indent="-342900" algn="l">
              <a:spcBef>
                <a:spcPct val="20000"/>
              </a:spcBef>
              <a:buClr>
                <a:schemeClr val="accent2"/>
              </a:buClr>
              <a:buSzPct val="75000"/>
              <a:buFont typeface="Courier New" panose="02070309020205020404" pitchFamily="49" charset="0"/>
              <a:buChar char="o"/>
            </a:pPr>
            <a:r>
              <a:rPr lang="en-US" altLang="x-none" sz="2000" dirty="0"/>
              <a:t>time division multiplexing (TDM)</a:t>
            </a:r>
            <a:endParaRPr lang="en-US" altLang="zh-CN" sz="2000" dirty="0">
              <a:ea typeface="宋体" charset="-122"/>
            </a:endParaRPr>
          </a:p>
          <a:p>
            <a:pPr marL="800100" lvl="1" indent="-342900" algn="l">
              <a:spcBef>
                <a:spcPct val="20000"/>
              </a:spcBef>
              <a:buClr>
                <a:schemeClr val="accent2"/>
              </a:buClr>
              <a:buSzPct val="75000"/>
              <a:buFont typeface="Courier New" panose="02070309020205020404" pitchFamily="49" charset="0"/>
              <a:buChar char="o"/>
            </a:pPr>
            <a:r>
              <a:rPr lang="en-US" altLang="zh-CN" sz="2000" dirty="0">
                <a:ea typeface="宋体" charset="-122"/>
              </a:rPr>
              <a:t>others such as code division multiplexing (CDM), color/lambda division</a:t>
            </a:r>
            <a:endParaRPr lang="en-US" altLang="x-none" sz="1800" dirty="0"/>
          </a:p>
        </p:txBody>
      </p:sp>
      <p:graphicFrame>
        <p:nvGraphicFramePr>
          <p:cNvPr id="41988" name="Object 9"/>
          <p:cNvGraphicFramePr>
            <a:graphicFrameLocks noChangeAspect="1"/>
          </p:cNvGraphicFramePr>
          <p:nvPr/>
        </p:nvGraphicFramePr>
        <p:xfrm>
          <a:off x="3282950" y="1641475"/>
          <a:ext cx="5486400" cy="4232275"/>
        </p:xfrm>
        <a:graphic>
          <a:graphicData uri="http://schemas.openxmlformats.org/presentationml/2006/ole">
            <mc:AlternateContent xmlns:mc="http://schemas.openxmlformats.org/markup-compatibility/2006">
              <mc:Choice xmlns:v="urn:schemas-microsoft-com:vml" Requires="v">
                <p:oleObj spid="_x0000_s138250" name="Photo Editor Photo" r:id="rId4" imgW="9000000" imgH="6942857" progId="MSPhotoEd.3">
                  <p:embed/>
                </p:oleObj>
              </mc:Choice>
              <mc:Fallback>
                <p:oleObj name="Photo Editor Photo" r:id="rId4" imgW="9000000" imgH="6942857" progId="MSPhotoEd.3">
                  <p:embed/>
                  <p:pic>
                    <p:nvPicPr>
                      <p:cNvPr id="41988"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2950" y="1641475"/>
                        <a:ext cx="5486400" cy="423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1506599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1280E818-B2E8-2F4A-BB54-89080E550402}" type="slidenum">
              <a:rPr lang="en-US" altLang="x-none" sz="1200">
                <a:latin typeface="Tahoma" charset="0"/>
              </a:rPr>
              <a:pPr/>
              <a:t>92</a:t>
            </a:fld>
            <a:endParaRPr lang="en-US" altLang="x-none" sz="1200">
              <a:latin typeface="Tahoma" charset="0"/>
            </a:endParaRPr>
          </a:p>
        </p:txBody>
      </p:sp>
      <p:sp>
        <p:nvSpPr>
          <p:cNvPr id="44034" name="Rectangle 2"/>
          <p:cNvSpPr>
            <a:spLocks noGrp="1" noChangeArrowheads="1"/>
          </p:cNvSpPr>
          <p:nvPr>
            <p:ph type="title"/>
          </p:nvPr>
        </p:nvSpPr>
        <p:spPr/>
        <p:txBody>
          <a:bodyPr/>
          <a:lstStyle/>
          <a:p>
            <a:r>
              <a:rPr lang="en-US" altLang="x-none" sz="3200">
                <a:ea typeface="ＭＳ Ｐゴシック" charset="-128"/>
              </a:rPr>
              <a:t>Circuit Switching: The Process</a:t>
            </a:r>
          </a:p>
        </p:txBody>
      </p:sp>
      <p:sp>
        <p:nvSpPr>
          <p:cNvPr id="44035"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Three phases</a:t>
            </a:r>
          </a:p>
          <a:p>
            <a:pPr lvl="1">
              <a:buFont typeface="Courier New" panose="02070309020205020404" pitchFamily="49" charset="0"/>
              <a:buChar char="o"/>
            </a:pPr>
            <a:r>
              <a:rPr lang="en-US" altLang="x-none" dirty="0">
                <a:ea typeface="ＭＳ Ｐゴシック" charset="-128"/>
              </a:rPr>
              <a:t>circuit establishment</a:t>
            </a:r>
          </a:p>
          <a:p>
            <a:pPr lvl="1">
              <a:buFont typeface="Courier New" panose="02070309020205020404" pitchFamily="49" charset="0"/>
              <a:buChar char="o"/>
            </a:pPr>
            <a:r>
              <a:rPr lang="en-US" altLang="x-none" dirty="0">
                <a:ea typeface="ＭＳ Ｐゴシック" charset="-128"/>
              </a:rPr>
              <a:t>data transfer</a:t>
            </a:r>
          </a:p>
          <a:p>
            <a:pPr lvl="1">
              <a:buFont typeface="Courier New" panose="02070309020205020404" pitchFamily="49" charset="0"/>
              <a:buChar char="o"/>
            </a:pPr>
            <a:r>
              <a:rPr lang="en-US" altLang="x-none" dirty="0">
                <a:ea typeface="ＭＳ Ｐゴシック" charset="-128"/>
              </a:rPr>
              <a:t>circuit termination</a:t>
            </a:r>
          </a:p>
        </p:txBody>
      </p:sp>
    </p:spTree>
    <p:extLst>
      <p:ext uri="{BB962C8B-B14F-4D97-AF65-F5344CB8AC3E}">
        <p14:creationId xmlns:p14="http://schemas.microsoft.com/office/powerpoint/2010/main" val="30139567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3FF60938-941C-5344-91DF-2FF43D32F756}" type="slidenum">
              <a:rPr lang="en-US" altLang="x-none" sz="1200">
                <a:latin typeface="Tahoma" charset="0"/>
              </a:rPr>
              <a:pPr/>
              <a:t>93</a:t>
            </a:fld>
            <a:endParaRPr lang="en-US" altLang="x-none" sz="1200">
              <a:latin typeface="Tahoma" charset="0"/>
            </a:endParaRPr>
          </a:p>
        </p:txBody>
      </p:sp>
      <p:sp>
        <p:nvSpPr>
          <p:cNvPr id="46082" name="Rectangle 3"/>
          <p:cNvSpPr>
            <a:spLocks noChangeArrowheads="1"/>
          </p:cNvSpPr>
          <p:nvPr/>
        </p:nvSpPr>
        <p:spPr bwMode="auto">
          <a:xfrm>
            <a:off x="4267200" y="1714500"/>
            <a:ext cx="0" cy="11113"/>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3" name="Rectangle 4"/>
          <p:cNvSpPr>
            <a:spLocks noChangeArrowheads="1"/>
          </p:cNvSpPr>
          <p:nvPr/>
        </p:nvSpPr>
        <p:spPr bwMode="auto">
          <a:xfrm>
            <a:off x="4267200" y="1773238"/>
            <a:ext cx="0" cy="11112"/>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4" name="Rectangle 5"/>
          <p:cNvSpPr>
            <a:spLocks noChangeArrowheads="1"/>
          </p:cNvSpPr>
          <p:nvPr/>
        </p:nvSpPr>
        <p:spPr bwMode="auto">
          <a:xfrm>
            <a:off x="1068388" y="192087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5" name="Rectangle 6"/>
          <p:cNvSpPr>
            <a:spLocks noChangeArrowheads="1"/>
          </p:cNvSpPr>
          <p:nvPr/>
        </p:nvSpPr>
        <p:spPr bwMode="auto">
          <a:xfrm>
            <a:off x="1793875" y="207327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6" name="Rectangle 7"/>
          <p:cNvSpPr>
            <a:spLocks noChangeArrowheads="1"/>
          </p:cNvSpPr>
          <p:nvPr/>
        </p:nvSpPr>
        <p:spPr bwMode="auto">
          <a:xfrm>
            <a:off x="1068388" y="199707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7" name="Rectangle 8"/>
          <p:cNvSpPr>
            <a:spLocks noChangeArrowheads="1"/>
          </p:cNvSpPr>
          <p:nvPr/>
        </p:nvSpPr>
        <p:spPr bwMode="auto">
          <a:xfrm>
            <a:off x="1793875" y="2151063"/>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8" name="Rectangle 9"/>
          <p:cNvSpPr>
            <a:spLocks noChangeArrowheads="1"/>
          </p:cNvSpPr>
          <p:nvPr/>
        </p:nvSpPr>
        <p:spPr bwMode="auto">
          <a:xfrm>
            <a:off x="1068388" y="3092450"/>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9" name="Rectangle 10"/>
          <p:cNvSpPr>
            <a:spLocks noChangeArrowheads="1"/>
          </p:cNvSpPr>
          <p:nvPr/>
        </p:nvSpPr>
        <p:spPr bwMode="auto">
          <a:xfrm>
            <a:off x="3155950" y="352583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90" name="Rectangle 11"/>
          <p:cNvSpPr>
            <a:spLocks noChangeArrowheads="1"/>
          </p:cNvSpPr>
          <p:nvPr/>
        </p:nvSpPr>
        <p:spPr bwMode="auto">
          <a:xfrm>
            <a:off x="1068388" y="381793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91" name="Rectangle 12"/>
          <p:cNvSpPr>
            <a:spLocks noChangeArrowheads="1"/>
          </p:cNvSpPr>
          <p:nvPr/>
        </p:nvSpPr>
        <p:spPr bwMode="auto">
          <a:xfrm>
            <a:off x="3155950" y="426402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92" name="Line 16"/>
          <p:cNvSpPr>
            <a:spLocks noChangeShapeType="1"/>
          </p:cNvSpPr>
          <p:nvPr/>
        </p:nvSpPr>
        <p:spPr bwMode="auto">
          <a:xfrm>
            <a:off x="3733800" y="2971800"/>
            <a:ext cx="6350" cy="36639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46093" name="Line 18"/>
          <p:cNvSpPr>
            <a:spLocks noChangeShapeType="1"/>
          </p:cNvSpPr>
          <p:nvPr/>
        </p:nvSpPr>
        <p:spPr bwMode="auto">
          <a:xfrm flipH="1">
            <a:off x="1987550" y="2800350"/>
            <a:ext cx="20638" cy="3835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112666" name="AutoShape 26"/>
          <p:cNvSpPr>
            <a:spLocks noChangeArrowheads="1"/>
          </p:cNvSpPr>
          <p:nvPr/>
        </p:nvSpPr>
        <p:spPr bwMode="auto">
          <a:xfrm rot="16200000" flipH="1">
            <a:off x="4447382" y="1529556"/>
            <a:ext cx="304800" cy="5183187"/>
          </a:xfrm>
          <a:prstGeom prst="parallelogram">
            <a:avLst>
              <a:gd name="adj" fmla="val 79579"/>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112669" name="AutoShape 29"/>
          <p:cNvSpPr>
            <a:spLocks noChangeArrowheads="1"/>
          </p:cNvSpPr>
          <p:nvPr/>
        </p:nvSpPr>
        <p:spPr bwMode="auto">
          <a:xfrm rot="5400000">
            <a:off x="2779713" y="2327275"/>
            <a:ext cx="184150" cy="1727200"/>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112672" name="AutoShape 32"/>
          <p:cNvSpPr>
            <a:spLocks/>
          </p:cNvSpPr>
          <p:nvPr/>
        </p:nvSpPr>
        <p:spPr bwMode="auto">
          <a:xfrm>
            <a:off x="1758950" y="3130550"/>
            <a:ext cx="90488" cy="1066800"/>
          </a:xfrm>
          <a:prstGeom prst="leftBrace">
            <a:avLst>
              <a:gd name="adj1" fmla="val 98245"/>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18" tIns="45912" rIns="91818" bIns="229561"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r">
              <a:spcBef>
                <a:spcPct val="50000"/>
              </a:spcBef>
              <a:spcAft>
                <a:spcPts val="1000"/>
              </a:spcAft>
            </a:pPr>
            <a:r>
              <a:rPr lang="en-US" altLang="x-none" sz="1600"/>
              <a:t>circuit               </a:t>
            </a:r>
            <a:br>
              <a:rPr lang="en-US" altLang="x-none" sz="1600"/>
            </a:br>
            <a:r>
              <a:rPr lang="en-US" altLang="x-none" sz="1600"/>
              <a:t>establishment</a:t>
            </a:r>
            <a:r>
              <a:rPr lang="en-US" altLang="x-none" sz="1600">
                <a:latin typeface="新細明體" charset="-120"/>
              </a:rPr>
              <a:t>   </a:t>
            </a:r>
            <a:endParaRPr lang="en-US" altLang="x-none" sz="1600">
              <a:solidFill>
                <a:srgbClr val="000000"/>
              </a:solidFill>
              <a:latin typeface="新細明體" charset="-120"/>
            </a:endParaRPr>
          </a:p>
        </p:txBody>
      </p:sp>
      <p:grpSp>
        <p:nvGrpSpPr>
          <p:cNvPr id="2" name="Group 73"/>
          <p:cNvGrpSpPr>
            <a:grpSpLocks/>
          </p:cNvGrpSpPr>
          <p:nvPr/>
        </p:nvGrpSpPr>
        <p:grpSpPr bwMode="auto">
          <a:xfrm>
            <a:off x="1744663" y="4273550"/>
            <a:ext cx="5451475" cy="1770063"/>
            <a:chOff x="1099" y="2692"/>
            <a:chExt cx="3434" cy="1115"/>
          </a:xfrm>
        </p:grpSpPr>
        <p:sp>
          <p:nvSpPr>
            <p:cNvPr id="46125" name="AutoShape 14"/>
            <p:cNvSpPr>
              <a:spLocks noChangeArrowheads="1"/>
            </p:cNvSpPr>
            <p:nvPr/>
          </p:nvSpPr>
          <p:spPr bwMode="auto">
            <a:xfrm rot="5400000">
              <a:off x="2343" y="1617"/>
              <a:ext cx="1115" cy="3265"/>
            </a:xfrm>
            <a:prstGeom prst="parallelogram">
              <a:avLst>
                <a:gd name="adj" fmla="val 25000"/>
              </a:avLst>
            </a:prstGeom>
            <a:solidFill>
              <a:srgbClr val="C1CEFF"/>
            </a:solidFill>
            <a:ln w="9525">
              <a:solidFill>
                <a:schemeClr val="tx1"/>
              </a:solidFill>
              <a:miter lim="800000"/>
              <a:headEnd/>
              <a:tailEnd/>
            </a:ln>
          </p:spPr>
          <p:txBody>
            <a:bodyPr rot="10800000" vert="eaVert" wrap="none" lIns="92094" tIns="46047" rIns="92094" bIns="46047"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eaLnBrk="1" hangingPunct="1">
                <a:spcBef>
                  <a:spcPts val="1000"/>
                </a:spcBef>
                <a:spcAft>
                  <a:spcPts val="1000"/>
                </a:spcAft>
              </a:pPr>
              <a:r>
                <a:rPr lang="en-US" altLang="zh-TW" sz="2400" i="1">
                  <a:solidFill>
                    <a:srgbClr val="000000"/>
                  </a:solidFill>
                  <a:latin typeface="Arial" charset="0"/>
                  <a:ea typeface="新細明體" charset="-120"/>
                </a:rPr>
                <a:t>DATA</a:t>
              </a:r>
            </a:p>
          </p:txBody>
        </p:sp>
        <p:sp>
          <p:nvSpPr>
            <p:cNvPr id="46126" name="AutoShape 33"/>
            <p:cNvSpPr>
              <a:spLocks/>
            </p:cNvSpPr>
            <p:nvPr/>
          </p:nvSpPr>
          <p:spPr bwMode="auto">
            <a:xfrm>
              <a:off x="1099" y="2739"/>
              <a:ext cx="48" cy="769"/>
            </a:xfrm>
            <a:prstGeom prst="leftBrace">
              <a:avLst>
                <a:gd name="adj1" fmla="val 133507"/>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18" tIns="45912" rIns="91818" bIns="229561"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r">
                <a:spcBef>
                  <a:spcPct val="50000"/>
                </a:spcBef>
                <a:spcAft>
                  <a:spcPts val="1000"/>
                </a:spcAft>
              </a:pPr>
              <a:r>
                <a:rPr lang="en-US" altLang="x-none" sz="1600"/>
                <a:t>data                  </a:t>
              </a:r>
              <a:br>
                <a:rPr lang="en-US" altLang="x-none" sz="1600"/>
              </a:br>
              <a:r>
                <a:rPr lang="en-US" altLang="x-none" sz="1600"/>
                <a:t> transmission</a:t>
              </a:r>
              <a:r>
                <a:rPr lang="en-US" altLang="x-none" sz="1600">
                  <a:latin typeface="新細明體" charset="-120"/>
                </a:rPr>
                <a:t>  </a:t>
              </a:r>
              <a:r>
                <a:rPr lang="en-US" altLang="x-none" sz="1600">
                  <a:solidFill>
                    <a:srgbClr val="000000"/>
                  </a:solidFill>
                  <a:latin typeface="新細明體" charset="-120"/>
                </a:rPr>
                <a:t>   </a:t>
              </a:r>
            </a:p>
          </p:txBody>
        </p:sp>
      </p:grpSp>
      <p:grpSp>
        <p:nvGrpSpPr>
          <p:cNvPr id="3" name="Group 72"/>
          <p:cNvGrpSpPr>
            <a:grpSpLocks/>
          </p:cNvGrpSpPr>
          <p:nvPr/>
        </p:nvGrpSpPr>
        <p:grpSpPr bwMode="auto">
          <a:xfrm>
            <a:off x="1744663" y="5643563"/>
            <a:ext cx="5446712" cy="763587"/>
            <a:chOff x="1099" y="3555"/>
            <a:chExt cx="3431" cy="481"/>
          </a:xfrm>
        </p:grpSpPr>
        <p:sp>
          <p:nvSpPr>
            <p:cNvPr id="46123" name="AutoShape 24"/>
            <p:cNvSpPr>
              <a:spLocks noChangeArrowheads="1"/>
            </p:cNvSpPr>
            <p:nvPr/>
          </p:nvSpPr>
          <p:spPr bwMode="auto">
            <a:xfrm rot="16200000" flipH="1">
              <a:off x="2782" y="2287"/>
              <a:ext cx="232" cy="3265"/>
            </a:xfrm>
            <a:prstGeom prst="parallelogram">
              <a:avLst>
                <a:gd name="adj" fmla="val 80898"/>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124" name="AutoShape 34"/>
            <p:cNvSpPr>
              <a:spLocks/>
            </p:cNvSpPr>
            <p:nvPr/>
          </p:nvSpPr>
          <p:spPr bwMode="auto">
            <a:xfrm>
              <a:off x="1099" y="3555"/>
              <a:ext cx="48" cy="481"/>
            </a:xfrm>
            <a:prstGeom prst="leftBrace">
              <a:avLst>
                <a:gd name="adj1" fmla="val 83507"/>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18" tIns="45912" rIns="91818" bIns="229561"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r">
                <a:spcBef>
                  <a:spcPct val="50000"/>
                </a:spcBef>
                <a:spcAft>
                  <a:spcPts val="1000"/>
                </a:spcAft>
              </a:pPr>
              <a:r>
                <a:rPr lang="en-US" altLang="x-none" sz="1600"/>
                <a:t>circuit               </a:t>
              </a:r>
              <a:br>
                <a:rPr lang="en-US" altLang="x-none" sz="1600"/>
              </a:br>
              <a:r>
                <a:rPr lang="en-US" altLang="x-none" sz="1600"/>
                <a:t>termination</a:t>
              </a:r>
              <a:r>
                <a:rPr lang="en-US" altLang="x-none" sz="1600">
                  <a:latin typeface="新細明體" charset="-120"/>
                </a:rPr>
                <a:t>      </a:t>
              </a:r>
            </a:p>
          </p:txBody>
        </p:sp>
      </p:grpSp>
      <p:sp>
        <p:nvSpPr>
          <p:cNvPr id="46099" name="Text Box 49"/>
          <p:cNvSpPr txBox="1">
            <a:spLocks noChangeArrowheads="1"/>
          </p:cNvSpPr>
          <p:nvPr/>
        </p:nvSpPr>
        <p:spPr bwMode="auto">
          <a:xfrm>
            <a:off x="838200" y="1603375"/>
            <a:ext cx="7810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Host </a:t>
            </a:r>
            <a:r>
              <a:rPr lang="en-US" altLang="zh-CN" sz="1400">
                <a:ea typeface="宋体" charset="-122"/>
              </a:rPr>
              <a:t>A</a:t>
            </a:r>
            <a:endParaRPr lang="en-US" altLang="x-none" sz="1400"/>
          </a:p>
        </p:txBody>
      </p:sp>
      <p:sp>
        <p:nvSpPr>
          <p:cNvPr id="46100" name="Text Box 50"/>
          <p:cNvSpPr txBox="1">
            <a:spLocks noChangeArrowheads="1"/>
          </p:cNvSpPr>
          <p:nvPr/>
        </p:nvSpPr>
        <p:spPr bwMode="auto">
          <a:xfrm>
            <a:off x="7554913" y="1603375"/>
            <a:ext cx="750887"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Host </a:t>
            </a:r>
            <a:r>
              <a:rPr lang="en-US" altLang="zh-CN" sz="1400">
                <a:ea typeface="宋体" charset="-122"/>
              </a:rPr>
              <a:t>B</a:t>
            </a:r>
            <a:endParaRPr lang="en-US" altLang="x-none" sz="1400"/>
          </a:p>
        </p:txBody>
      </p:sp>
      <p:sp>
        <p:nvSpPr>
          <p:cNvPr id="46101" name="Text Box 51"/>
          <p:cNvSpPr txBox="1">
            <a:spLocks noChangeArrowheads="1"/>
          </p:cNvSpPr>
          <p:nvPr/>
        </p:nvSpPr>
        <p:spPr bwMode="auto">
          <a:xfrm>
            <a:off x="3276600" y="1755775"/>
            <a:ext cx="8382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Node 1</a:t>
            </a:r>
          </a:p>
        </p:txBody>
      </p:sp>
      <p:sp>
        <p:nvSpPr>
          <p:cNvPr id="46102" name="Text Box 52"/>
          <p:cNvSpPr txBox="1">
            <a:spLocks noChangeArrowheads="1"/>
          </p:cNvSpPr>
          <p:nvPr/>
        </p:nvSpPr>
        <p:spPr bwMode="auto">
          <a:xfrm>
            <a:off x="4876800" y="1755775"/>
            <a:ext cx="8382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Node 2</a:t>
            </a:r>
          </a:p>
        </p:txBody>
      </p:sp>
      <p:grpSp>
        <p:nvGrpSpPr>
          <p:cNvPr id="4" name="Group 64"/>
          <p:cNvGrpSpPr>
            <a:grpSpLocks/>
          </p:cNvGrpSpPr>
          <p:nvPr/>
        </p:nvGrpSpPr>
        <p:grpSpPr bwMode="auto">
          <a:xfrm>
            <a:off x="2030413" y="2749550"/>
            <a:ext cx="7159625" cy="514350"/>
            <a:chOff x="1279" y="1826"/>
            <a:chExt cx="4510" cy="324"/>
          </a:xfrm>
        </p:grpSpPr>
        <p:sp>
          <p:nvSpPr>
            <p:cNvPr id="46119" name="Line 36"/>
            <p:cNvSpPr>
              <a:spLocks noChangeShapeType="1"/>
            </p:cNvSpPr>
            <p:nvPr/>
          </p:nvSpPr>
          <p:spPr bwMode="auto">
            <a:xfrm>
              <a:off x="1279" y="2026"/>
              <a:ext cx="3377"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20" name="Line 37"/>
            <p:cNvSpPr>
              <a:spLocks noChangeShapeType="1"/>
            </p:cNvSpPr>
            <p:nvPr/>
          </p:nvSpPr>
          <p:spPr bwMode="auto">
            <a:xfrm>
              <a:off x="2345" y="2112"/>
              <a:ext cx="2311"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21" name="AutoShape 38"/>
            <p:cNvSpPr>
              <a:spLocks/>
            </p:cNvSpPr>
            <p:nvPr/>
          </p:nvSpPr>
          <p:spPr bwMode="auto">
            <a:xfrm>
              <a:off x="4656" y="2020"/>
              <a:ext cx="48" cy="96"/>
            </a:xfrm>
            <a:prstGeom prst="rightBrace">
              <a:avLst>
                <a:gd name="adj1" fmla="val 16667"/>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645" tIns="45774" rIns="91542" bIns="228874"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50000"/>
                </a:spcBef>
                <a:spcAft>
                  <a:spcPts val="1000"/>
                </a:spcAft>
              </a:pPr>
              <a:endParaRPr lang="x-none" altLang="x-none" sz="1400">
                <a:latin typeface="新細明體" charset="-120"/>
              </a:endParaRPr>
            </a:p>
          </p:txBody>
        </p:sp>
        <p:sp>
          <p:nvSpPr>
            <p:cNvPr id="46122" name="Text Box 54"/>
            <p:cNvSpPr txBox="1">
              <a:spLocks noChangeArrowheads="1"/>
            </p:cNvSpPr>
            <p:nvPr/>
          </p:nvSpPr>
          <p:spPr bwMode="auto">
            <a:xfrm>
              <a:off x="4728" y="1826"/>
              <a:ext cx="1061"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60" tIns="44438" rIns="90460" bIns="44438">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1400"/>
                <a:t>propagation delay </a:t>
              </a:r>
            </a:p>
            <a:p>
              <a:pPr algn="l"/>
              <a:r>
                <a:rPr lang="en-US" altLang="zh-CN" sz="1400">
                  <a:ea typeface="宋体" charset="-122"/>
                </a:rPr>
                <a:t>f</a:t>
              </a:r>
              <a:r>
                <a:rPr lang="en-US" altLang="x-none" sz="1400"/>
                <a:t>rom</a:t>
              </a:r>
              <a:r>
                <a:rPr lang="en-US" altLang="zh-CN" sz="1400">
                  <a:ea typeface="宋体" charset="-122"/>
                </a:rPr>
                <a:t> A</a:t>
              </a:r>
              <a:r>
                <a:rPr lang="en-US" altLang="x-none" sz="1400"/>
                <a:t> to </a:t>
              </a:r>
              <a:r>
                <a:rPr lang="en-US" altLang="zh-CN" sz="1400">
                  <a:ea typeface="宋体" charset="-122"/>
                </a:rPr>
                <a:t>Node 1</a:t>
              </a:r>
              <a:endParaRPr lang="en-US" altLang="x-none" sz="1400"/>
            </a:p>
          </p:txBody>
        </p:sp>
      </p:grpSp>
      <p:sp>
        <p:nvSpPr>
          <p:cNvPr id="112667" name="AutoShape 27"/>
          <p:cNvSpPr>
            <a:spLocks noChangeArrowheads="1"/>
          </p:cNvSpPr>
          <p:nvPr/>
        </p:nvSpPr>
        <p:spPr bwMode="auto">
          <a:xfrm rot="5400000">
            <a:off x="6235700" y="2936875"/>
            <a:ext cx="184150" cy="1727200"/>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nvGrpSpPr>
          <p:cNvPr id="5" name="Group 68"/>
          <p:cNvGrpSpPr>
            <a:grpSpLocks/>
          </p:cNvGrpSpPr>
          <p:nvPr/>
        </p:nvGrpSpPr>
        <p:grpSpPr bwMode="auto">
          <a:xfrm>
            <a:off x="2011363" y="3709988"/>
            <a:ext cx="7140575" cy="563562"/>
            <a:chOff x="1267" y="2404"/>
            <a:chExt cx="4498" cy="261"/>
          </a:xfrm>
        </p:grpSpPr>
        <p:sp>
          <p:nvSpPr>
            <p:cNvPr id="46115" name="Line 40"/>
            <p:cNvSpPr>
              <a:spLocks noChangeShapeType="1"/>
            </p:cNvSpPr>
            <p:nvPr/>
          </p:nvSpPr>
          <p:spPr bwMode="auto">
            <a:xfrm>
              <a:off x="4520" y="2522"/>
              <a:ext cx="138" cy="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16" name="Line 41"/>
            <p:cNvSpPr>
              <a:spLocks noChangeShapeType="1"/>
            </p:cNvSpPr>
            <p:nvPr/>
          </p:nvSpPr>
          <p:spPr bwMode="auto">
            <a:xfrm>
              <a:off x="1267" y="2644"/>
              <a:ext cx="3377"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17" name="AutoShape 42"/>
            <p:cNvSpPr>
              <a:spLocks/>
            </p:cNvSpPr>
            <p:nvPr/>
          </p:nvSpPr>
          <p:spPr bwMode="auto">
            <a:xfrm>
              <a:off x="4674" y="2528"/>
              <a:ext cx="48" cy="137"/>
            </a:xfrm>
            <a:prstGeom prst="rightBrace">
              <a:avLst>
                <a:gd name="adj1" fmla="val 23785"/>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645" tIns="45774" rIns="91542" bIns="228874"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50000"/>
                </a:spcBef>
                <a:spcAft>
                  <a:spcPts val="1000"/>
                </a:spcAft>
              </a:pPr>
              <a:endParaRPr lang="x-none" altLang="x-none" sz="1200" i="1">
                <a:solidFill>
                  <a:schemeClr val="tx2"/>
                </a:solidFill>
                <a:latin typeface="Arial" charset="0"/>
              </a:endParaRPr>
            </a:p>
          </p:txBody>
        </p:sp>
        <p:sp>
          <p:nvSpPr>
            <p:cNvPr id="46118" name="Text Box 55"/>
            <p:cNvSpPr txBox="1">
              <a:spLocks noChangeArrowheads="1"/>
            </p:cNvSpPr>
            <p:nvPr/>
          </p:nvSpPr>
          <p:spPr bwMode="auto">
            <a:xfrm>
              <a:off x="4704" y="2404"/>
              <a:ext cx="106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60" tIns="44438" rIns="90460" bIns="44438">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1400"/>
                <a:t>propagation delay </a:t>
              </a:r>
            </a:p>
            <a:p>
              <a:pPr algn="l"/>
              <a:r>
                <a:rPr lang="en-US" altLang="x-none" sz="1400"/>
                <a:t>from </a:t>
              </a:r>
              <a:r>
                <a:rPr lang="en-US" altLang="zh-CN" sz="1400">
                  <a:ea typeface="宋体" charset="-122"/>
                </a:rPr>
                <a:t>B</a:t>
              </a:r>
              <a:r>
                <a:rPr lang="en-US" altLang="x-none" sz="1400"/>
                <a:t> To </a:t>
              </a:r>
              <a:r>
                <a:rPr lang="en-US" altLang="zh-CN" sz="1400">
                  <a:ea typeface="宋体" charset="-122"/>
                </a:rPr>
                <a:t>A</a:t>
              </a:r>
              <a:endParaRPr lang="en-US" altLang="x-none" sz="1400"/>
            </a:p>
          </p:txBody>
        </p:sp>
      </p:grpSp>
      <p:sp>
        <p:nvSpPr>
          <p:cNvPr id="112668" name="AutoShape 28"/>
          <p:cNvSpPr>
            <a:spLocks noChangeArrowheads="1"/>
          </p:cNvSpPr>
          <p:nvPr/>
        </p:nvSpPr>
        <p:spPr bwMode="auto">
          <a:xfrm rot="5400000">
            <a:off x="4508500" y="2640013"/>
            <a:ext cx="182563" cy="1728787"/>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nvGrpSpPr>
          <p:cNvPr id="6" name="Group 67"/>
          <p:cNvGrpSpPr>
            <a:grpSpLocks/>
          </p:cNvGrpSpPr>
          <p:nvPr/>
        </p:nvGrpSpPr>
        <p:grpSpPr bwMode="auto">
          <a:xfrm>
            <a:off x="3733800" y="2520950"/>
            <a:ext cx="3054350" cy="908050"/>
            <a:chOff x="2352" y="1588"/>
            <a:chExt cx="1924" cy="572"/>
          </a:xfrm>
        </p:grpSpPr>
        <p:sp>
          <p:nvSpPr>
            <p:cNvPr id="46111" name="Line 57"/>
            <p:cNvSpPr>
              <a:spLocks noChangeShapeType="1"/>
            </p:cNvSpPr>
            <p:nvPr/>
          </p:nvSpPr>
          <p:spPr bwMode="auto">
            <a:xfrm flipV="1">
              <a:off x="2352" y="1684"/>
              <a:ext cx="384" cy="38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46112" name="Line 58"/>
            <p:cNvSpPr>
              <a:spLocks noChangeShapeType="1"/>
            </p:cNvSpPr>
            <p:nvPr/>
          </p:nvSpPr>
          <p:spPr bwMode="auto">
            <a:xfrm flipV="1">
              <a:off x="2352" y="1776"/>
              <a:ext cx="384" cy="38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46113" name="AutoShape 59"/>
            <p:cNvSpPr>
              <a:spLocks/>
            </p:cNvSpPr>
            <p:nvPr/>
          </p:nvSpPr>
          <p:spPr bwMode="auto">
            <a:xfrm>
              <a:off x="2736" y="1684"/>
              <a:ext cx="52" cy="96"/>
            </a:xfrm>
            <a:prstGeom prst="rightBrace">
              <a:avLst>
                <a:gd name="adj1" fmla="val 15385"/>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645" tIns="45774" rIns="91542" bIns="228874"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50000"/>
                </a:spcBef>
                <a:spcAft>
                  <a:spcPts val="1000"/>
                </a:spcAft>
              </a:pPr>
              <a:endParaRPr lang="x-none" altLang="x-none" sz="1400">
                <a:latin typeface="新細明體" charset="-120"/>
              </a:endParaRPr>
            </a:p>
          </p:txBody>
        </p:sp>
        <p:sp>
          <p:nvSpPr>
            <p:cNvPr id="46114" name="Text Box 60"/>
            <p:cNvSpPr txBox="1">
              <a:spLocks noChangeArrowheads="1"/>
            </p:cNvSpPr>
            <p:nvPr/>
          </p:nvSpPr>
          <p:spPr bwMode="auto">
            <a:xfrm>
              <a:off x="2771" y="1588"/>
              <a:ext cx="1505"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60" tIns="44438" rIns="90460" bIns="44438">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400"/>
                <a:t>processing delay at Node 1</a:t>
              </a:r>
            </a:p>
          </p:txBody>
        </p:sp>
      </p:grpSp>
      <p:sp>
        <p:nvSpPr>
          <p:cNvPr id="46108" name="Text Box 63"/>
          <p:cNvSpPr txBox="1">
            <a:spLocks noChangeArrowheads="1"/>
          </p:cNvSpPr>
          <p:nvPr/>
        </p:nvSpPr>
        <p:spPr bwMode="auto">
          <a:xfrm>
            <a:off x="311150" y="439738"/>
            <a:ext cx="7877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22" tIns="45710" rIns="91422" bIns="45710">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600" u="sng">
                <a:solidFill>
                  <a:schemeClr val="accent2"/>
                </a:solidFill>
              </a:rPr>
              <a:t>Timing Diagram of Circuit Switching</a:t>
            </a:r>
          </a:p>
        </p:txBody>
      </p:sp>
      <p:sp>
        <p:nvSpPr>
          <p:cNvPr id="46109" name="Line 69"/>
          <p:cNvSpPr>
            <a:spLocks noChangeShapeType="1"/>
          </p:cNvSpPr>
          <p:nvPr/>
        </p:nvSpPr>
        <p:spPr bwMode="auto">
          <a:xfrm>
            <a:off x="5486400" y="2978150"/>
            <a:ext cx="6350" cy="36639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46110" name="Line 70"/>
          <p:cNvSpPr>
            <a:spLocks noChangeShapeType="1"/>
          </p:cNvSpPr>
          <p:nvPr/>
        </p:nvSpPr>
        <p:spPr bwMode="auto">
          <a:xfrm>
            <a:off x="7169150" y="2978150"/>
            <a:ext cx="6350" cy="36639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Tree>
    <p:extLst>
      <p:ext uri="{BB962C8B-B14F-4D97-AF65-F5344CB8AC3E}">
        <p14:creationId xmlns:p14="http://schemas.microsoft.com/office/powerpoint/2010/main" val="34980884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6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6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66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267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6" grpId="0" animBg="1"/>
      <p:bldP spid="112669" grpId="0" animBg="1"/>
      <p:bldP spid="112672" grpId="0" animBg="1"/>
      <p:bldP spid="112667" grpId="0" animBg="1"/>
      <p:bldP spid="112668" grpId="0" animBg="1"/>
    </p:bldLst>
  </p:timing>
</p:sld>
</file>

<file path=ppt/theme/theme1.xml><?xml version="1.0" encoding="utf-8"?>
<a:theme xmlns:a="http://schemas.openxmlformats.org/drawingml/2006/main" name="1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CPSC633a</Template>
  <TotalTime>11291</TotalTime>
  <Pages>23</Pages>
  <Words>5859</Words>
  <Application>Microsoft Macintosh PowerPoint</Application>
  <PresentationFormat>Custom</PresentationFormat>
  <Paragraphs>822</Paragraphs>
  <Slides>93</Slides>
  <Notes>78</Notes>
  <HiddenSlides>2</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2</vt:i4>
      </vt:variant>
      <vt:variant>
        <vt:lpstr>Slide Titles</vt:lpstr>
      </vt:variant>
      <vt:variant>
        <vt:i4>93</vt:i4>
      </vt:variant>
    </vt:vector>
  </HeadingPairs>
  <TitlesOfParts>
    <vt:vector size="108" baseType="lpstr">
      <vt:lpstr>ＭＳ Ｐゴシック</vt:lpstr>
      <vt:lpstr>新細明體</vt:lpstr>
      <vt:lpstr>宋体</vt:lpstr>
      <vt:lpstr>ZapfDingbats</vt:lpstr>
      <vt:lpstr>Arial</vt:lpstr>
      <vt:lpstr>Comic Sans MS</vt:lpstr>
      <vt:lpstr>Courier New</vt:lpstr>
      <vt:lpstr>Symbol</vt:lpstr>
      <vt:lpstr>Tahoma</vt:lpstr>
      <vt:lpstr>Times New Roman</vt:lpstr>
      <vt:lpstr>Wingdings</vt:lpstr>
      <vt:lpstr>1_Kurose</vt:lpstr>
      <vt:lpstr>2_Kurose</vt:lpstr>
      <vt:lpstr>Clip</vt:lpstr>
      <vt:lpstr>Photo Editor Photo</vt:lpstr>
      <vt:lpstr>Computer Networks  and Network Security</vt:lpstr>
      <vt:lpstr>Outline</vt:lpstr>
      <vt:lpstr>Personnel</vt:lpstr>
      <vt:lpstr>Self-Introduction </vt:lpstr>
      <vt:lpstr>Textbook</vt:lpstr>
      <vt:lpstr>What are the Goals of this Course?</vt:lpstr>
      <vt:lpstr>Computer Networks and Network Security vs. Computer Networks and Communication</vt:lpstr>
      <vt:lpstr>Why Study Computer Networks?</vt:lpstr>
      <vt:lpstr>Why Study Computer Networks?</vt:lpstr>
      <vt:lpstr>Why Study Computer Networks?</vt:lpstr>
      <vt:lpstr>Why Study Computer Networks?</vt:lpstr>
      <vt:lpstr>What Do You Need To Do?</vt:lpstr>
      <vt:lpstr>What Do You Need To Do?</vt:lpstr>
      <vt:lpstr>How to Succeed in this Class?</vt:lpstr>
      <vt:lpstr>Class Project</vt:lpstr>
      <vt:lpstr>Grading</vt:lpstr>
      <vt:lpstr>Questions?</vt:lpstr>
      <vt:lpstr>Outline</vt:lpstr>
      <vt:lpstr>What is a Network Protocol?</vt:lpstr>
      <vt:lpstr>Example Protocol: Simple Mail  Transfer  Protocol (SMTP)</vt:lpstr>
      <vt:lpstr>Example Protocol: TCP Connection Close Protocol</vt:lpstr>
      <vt:lpstr>General Case: The Two-Army Problem</vt:lpstr>
      <vt:lpstr>Example: TCP Protocol Handshakes</vt:lpstr>
      <vt:lpstr>Example: Google’ new QUIC</vt:lpstr>
      <vt:lpstr>Protocol Standardization</vt:lpstr>
      <vt:lpstr>Internet Standardization Process</vt:lpstr>
      <vt:lpstr>Internet Standardization Process</vt:lpstr>
      <vt:lpstr>Outline</vt:lpstr>
      <vt:lpstr>Prelude:  Packet Switching and ARPANET</vt:lpstr>
      <vt:lpstr>Internet 1.0: Initial ARPANET</vt:lpstr>
      <vt:lpstr>Initial Expansion of the ARPANET</vt:lpstr>
      <vt:lpstr>The Internet Becomes a Network of Networks</vt:lpstr>
      <vt:lpstr>Growth of the Internet</vt:lpstr>
      <vt:lpstr>Internet 2.0: Web, Commercialization, Social Networking of the Internet</vt:lpstr>
      <vt:lpstr>Growth of the Internet  in Terms of Number of Hosts</vt:lpstr>
      <vt:lpstr>Internet 3.0: Always-Connected, Virtualized Life</vt:lpstr>
      <vt:lpstr>Internet in China</vt:lpstr>
      <vt:lpstr>What Will We Cover?</vt:lpstr>
      <vt:lpstr>What Will We Cover?</vt:lpstr>
      <vt:lpstr>Guest Lectures (Tentative Topics)</vt:lpstr>
      <vt:lpstr>Summary</vt:lpstr>
      <vt:lpstr>Recap</vt:lpstr>
      <vt:lpstr>Outline</vt:lpstr>
      <vt:lpstr>Internet Physical Infrastructure</vt:lpstr>
      <vt:lpstr>Access: Fiber to the x</vt:lpstr>
      <vt:lpstr>Access: Fiber to the Premises (FTTP)</vt:lpstr>
      <vt:lpstr>FTTP Architecture</vt:lpstr>
      <vt:lpstr>FTTP Architecture</vt:lpstr>
      <vt:lpstr>FTTP Architecture: To Home</vt:lpstr>
      <vt:lpstr>FTTP Architecture:  Fiber Distribution Terminal (FDT)</vt:lpstr>
      <vt:lpstr>FTTP Architecture: Central to Fiber Distribution Hub (FDH)</vt:lpstr>
      <vt:lpstr>Access: DSL</vt:lpstr>
      <vt:lpstr>Access: Wireless</vt:lpstr>
      <vt:lpstr>Access: Wireless</vt:lpstr>
      <vt:lpstr>Campus Network</vt:lpstr>
      <vt:lpstr>Data Center Networks</vt:lpstr>
      <vt:lpstr>Data Center Networks</vt:lpstr>
      <vt:lpstr>Foundation of Data Center Networks</vt:lpstr>
      <vt:lpstr>Foundation of Data Center Networks: Clos Networks</vt:lpstr>
      <vt:lpstr>Data Center Networks:  Fat-tree Networks</vt:lpstr>
      <vt:lpstr>Data Center Networks</vt:lpstr>
      <vt:lpstr>Recall: Internet Physical Infrastructure</vt:lpstr>
      <vt:lpstr>Yale Internet Connection</vt:lpstr>
      <vt:lpstr>Internet2</vt:lpstr>
      <vt:lpstr>Internet2</vt:lpstr>
      <vt:lpstr>XMU Internet Connection</vt:lpstr>
      <vt:lpstr>Qwest Backbone Map</vt:lpstr>
      <vt:lpstr>Level3 (now part of LUMEN) Network Map</vt:lpstr>
      <vt:lpstr>Internet ISP Connectivity</vt:lpstr>
      <vt:lpstr>Outline</vt:lpstr>
      <vt:lpstr>Internet (Consumer) Traffic</vt:lpstr>
      <vt:lpstr>Internet Traffic in Perspective</vt:lpstr>
      <vt:lpstr>Outline</vt:lpstr>
      <vt:lpstr>Scale</vt:lpstr>
      <vt:lpstr>Largest Internet Sites in the World </vt:lpstr>
      <vt:lpstr>Largest Internet Sites in the World </vt:lpstr>
      <vt:lpstr>General Complexity</vt:lpstr>
      <vt:lpstr>PowerPoint Presentation</vt:lpstr>
      <vt:lpstr>Centralized vs Decentralized (Price of Anarchy)</vt:lpstr>
      <vt:lpstr>Autonomous (“Selfish”) App</vt:lpstr>
      <vt:lpstr>Decentralized (“Selfish”) Users</vt:lpstr>
      <vt:lpstr>Decentralized (“Selfish”) Users</vt:lpstr>
      <vt:lpstr>Distributed vs Centralized</vt:lpstr>
      <vt:lpstr>Recall: Internet Physical Infrastructure</vt:lpstr>
      <vt:lpstr>PowerPoint Presentation</vt:lpstr>
      <vt:lpstr>Outline</vt:lpstr>
      <vt:lpstr>Taxonomy of  Communication Networks </vt:lpstr>
      <vt:lpstr>PowerPoint Presentation</vt:lpstr>
      <vt:lpstr>PowerPoint Presentation</vt:lpstr>
      <vt:lpstr>PowerPoint Presentation</vt:lpstr>
      <vt:lpstr>PowerPoint Presentation</vt:lpstr>
      <vt:lpstr>Circuit Switching: The Process</vt:lpstr>
      <vt:lpstr>PowerPoint Presentation</vt:lpstr>
    </vt:vector>
  </TitlesOfParts>
  <Company>Yale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CPSC433/533: Computer Networks</dc:title>
  <dc:subject/>
  <dc:creator>Yang Richard Yang</dc:creator>
  <cp:keywords/>
  <dc:description/>
  <cp:lastModifiedBy>Qiao Xiang</cp:lastModifiedBy>
  <cp:revision>995</cp:revision>
  <cp:lastPrinted>2017-08-31T13:23:32Z</cp:lastPrinted>
  <dcterms:created xsi:type="dcterms:W3CDTF">1997-02-16T14:02:43Z</dcterms:created>
  <dcterms:modified xsi:type="dcterms:W3CDTF">2022-09-11T08:18:31Z</dcterms:modified>
</cp:coreProperties>
</file>